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9" r:id="rId2"/>
    <p:sldId id="284" r:id="rId3"/>
    <p:sldId id="272" r:id="rId4"/>
    <p:sldId id="273" r:id="rId5"/>
    <p:sldId id="274" r:id="rId6"/>
    <p:sldId id="282" r:id="rId7"/>
    <p:sldId id="276" r:id="rId8"/>
    <p:sldId id="277" r:id="rId9"/>
    <p:sldId id="278" r:id="rId10"/>
    <p:sldId id="279" r:id="rId11"/>
    <p:sldId id="280" r:id="rId12"/>
    <p:sldId id="283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TW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r>
              <a:rPr lang="zh-TW"/>
              <a:t>消費者對聊天機器人的態度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/>
          <a:endParaRPr lang="zh-TW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態度分布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27A-4020-943F-848B7137C3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7A-4020-943F-848B7137C3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7A-4020-943F-848B7137C3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827A-4020-943F-848B7137C334}"/>
              </c:ext>
            </c:extLst>
          </c:dPt>
          <c:dLbls>
            <c:dLbl>
              <c:idx val="0"/>
              <c:layout>
                <c:manualLayout>
                  <c:x val="3.4722222222222224E-2"/>
                  <c:y val="-0.11457205655611329"/>
                </c:manualLayout>
              </c:layout>
              <c:tx>
                <c:rich>
                  <a:bodyPr/>
                  <a:lstStyle/>
                  <a:p>
                    <a:fld id="{3AF9145D-A5A7-43E0-9FCA-3BA718058DF2}" type="CATEGORYNAME">
                      <a:rPr lang="en-US" altLang="zh-TW" smtClean="0"/>
                      <a:pPr/>
                      <a:t>[類別名稱]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27A-4020-943F-848B7137C334}"/>
                </c:ext>
              </c:extLst>
            </c:dLbl>
            <c:dLbl>
              <c:idx val="1"/>
              <c:layout>
                <c:manualLayout>
                  <c:x val="-6.25E-2"/>
                  <c:y val="2.6039103762752055E-3"/>
                </c:manualLayout>
              </c:layout>
              <c:tx>
                <c:rich>
                  <a:bodyPr/>
                  <a:lstStyle/>
                  <a:p>
                    <a:fld id="{EBBEEEC2-D672-446B-84AD-F85F81F393C6}" type="CATEGORYNAME">
                      <a:rPr lang="en-US" altLang="zh-TW" smtClean="0"/>
                      <a:pPr/>
                      <a:t>[類別名稱]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7A-4020-943F-848B7137C334}"/>
                </c:ext>
              </c:extLst>
            </c:dLbl>
            <c:dLbl>
              <c:idx val="2"/>
              <c:layout>
                <c:manualLayout>
                  <c:x val="-6.7129629629629622E-2"/>
                  <c:y val="-7.2909490535708429E-2"/>
                </c:manualLayout>
              </c:layout>
              <c:tx>
                <c:rich>
                  <a:bodyPr/>
                  <a:lstStyle/>
                  <a:p>
                    <a:fld id="{70C756F2-E096-41B4-8EE2-8ACB283D6086}" type="CATEGORYNAME">
                      <a:rPr lang="en-US" altLang="zh-TW" smtClean="0"/>
                      <a:pPr/>
                      <a:t>[類別名稱]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7A-4020-943F-848B7137C334}"/>
                </c:ext>
              </c:extLst>
            </c:dLbl>
            <c:dLbl>
              <c:idx val="3"/>
              <c:layout>
                <c:manualLayout>
                  <c:x val="3.7037037037037077E-2"/>
                  <c:y val="-8.5929042417084961E-2"/>
                </c:manualLayout>
              </c:layout>
              <c:tx>
                <c:rich>
                  <a:bodyPr/>
                  <a:lstStyle/>
                  <a:p>
                    <a:fld id="{2AD66047-4EEB-4163-A059-81405D4828BF}" type="CATEGORYNAME">
                      <a:rPr lang="en-US" altLang="zh-TW" smtClean="0"/>
                      <a:pPr/>
                      <a:t>[類別名稱]</a:t>
                    </a:fld>
                    <a:endParaRPr lang="zh-TW" alt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1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27A-4020-943F-848B7137C33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Lit>
              <c:ptCount val="4"/>
              <c:pt idx="0">
                <c:v>令人沮喪 (54%)</c:v>
              </c:pt>
              <c:pt idx="1">
                <c:v>尚可接受 (28%)</c:v>
              </c:pt>
              <c:pt idx="2">
                <c:v>良好體驗 (12%)</c:v>
              </c:pt>
              <c:pt idx="3">
                <c:v>非常滿意 (6%)</c:v>
              </c:pt>
            </c:strLit>
          </c:cat>
          <c:val>
            <c:numLit>
              <c:formatCode>General</c:formatCode>
              <c:ptCount val="4"/>
              <c:pt idx="0">
                <c:v>54</c:v>
              </c:pt>
              <c:pt idx="1">
                <c:v>28</c:v>
              </c:pt>
              <c:pt idx="2">
                <c:v>12</c:v>
              </c:pt>
              <c:pt idx="3">
                <c:v>6</c:v>
              </c:pt>
            </c:numLit>
          </c:val>
          <c:extLst>
            <c:ext xmlns:c16="http://schemas.microsoft.com/office/drawing/2014/chart" uri="{C3380CC4-5D6E-409C-BE32-E72D297353CC}">
              <c16:uniqueId val="{00000000-53D8-47C2-B7BA-EE40E2D8D5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TW"/>
  <c:roundedCorners val="1"/>
  <c:style val="2"/>
  <c:chart>
    <c:title>
      <c:tx>
        <c:rich>
          <a:bodyPr/>
          <a:lstStyle/>
          <a:p>
            <a:r>
              <a:rPr lang="zh-TW" sz="1400" b="1"/>
              <a:t>各產業導入 AI 智慧夥伴比例（%）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導入比例</c:v>
                </c:pt>
              </c:strCache>
            </c:strRef>
          </c:tx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zh-TW" sz="1200"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8"/>
              <c:pt idx="0">
                <c:v>其他產業</c:v>
              </c:pt>
              <c:pt idx="1">
                <c:v>零售業</c:v>
              </c:pt>
              <c:pt idx="2">
                <c:v>科技業</c:v>
              </c:pt>
              <c:pt idx="3">
                <c:v>教育機構</c:v>
              </c:pt>
              <c:pt idx="4">
                <c:v>政府機關</c:v>
              </c:pt>
              <c:pt idx="5">
                <c:v>製造業</c:v>
              </c:pt>
              <c:pt idx="6">
                <c:v>醫療保健</c:v>
              </c:pt>
              <c:pt idx="7">
                <c:v>金融服務</c:v>
              </c:pt>
            </c:strLit>
          </c:cat>
          <c:val>
            <c:numLit>
              <c:formatCode>General</c:formatCode>
              <c:ptCount val="8"/>
              <c:pt idx="0">
                <c:v>28</c:v>
              </c:pt>
              <c:pt idx="1">
                <c:v>35</c:v>
              </c:pt>
              <c:pt idx="2">
                <c:v>48</c:v>
              </c:pt>
              <c:pt idx="3">
                <c:v>31</c:v>
              </c:pt>
              <c:pt idx="4">
                <c:v>29</c:v>
              </c:pt>
              <c:pt idx="5">
                <c:v>54</c:v>
              </c:pt>
              <c:pt idx="6">
                <c:v>61</c:v>
              </c:pt>
              <c:pt idx="7">
                <c:v>68</c:v>
              </c:pt>
            </c:numLit>
          </c:val>
          <c:extLst>
            <c:ext xmlns:c16="http://schemas.microsoft.com/office/drawing/2014/chart" uri="{C3380CC4-5D6E-409C-BE32-E72D297353CC}">
              <c16:uniqueId val="{00000000-DA75-44DB-AEC9-C2A2224B9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zh-TW"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b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lang="zh-TW" sz="1200"/>
            </a:pPr>
            <a:endParaRPr lang="zh-TW"/>
          </a:p>
        </c:txPr>
        <c:crossAx val="1"/>
        <c:crosses val="autoZero"/>
        <c:crossBetween val="between"/>
      </c:valAx>
    </c:plotArea>
    <c:legend>
      <c:legendPos val="t"/>
      <c:overlay val="0"/>
    </c:legend>
    <c:plotVisOnly val="1"/>
    <c:dispBlanksAs val="zero"/>
    <c:showDLblsOverMax val="1"/>
  </c:chart>
  <c:spPr>
    <a:solidFill>
      <a:srgbClr val="FFFFFF"/>
    </a:solidFill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TW"/>
  <c:roundedCorners val="1"/>
  <c:style val="2"/>
  <c:chart>
    <c:title>
      <c:tx>
        <c:rich>
          <a:bodyPr/>
          <a:lstStyle/>
          <a:p>
            <a:r>
              <a:rPr lang="zh-TW" sz="1400" b="1"/>
              <a:t>各維度效益提升對比（%）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聊天機器人</c:v>
                </c:pt>
              </c:strCache>
            </c:strRef>
          </c:tx>
          <c:spPr>
            <a:solidFill>
              <a:srgbClr val="7A4F2E"/>
            </a:solidFill>
            <a:ln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zh-TW" sz="1200"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回應速度</c:v>
              </c:pt>
              <c:pt idx="1">
                <c:v>成本節省</c:v>
              </c:pt>
              <c:pt idx="2">
                <c:v>知識準確率</c:v>
              </c:pt>
              <c:pt idx="3">
                <c:v>員工生產力</c:v>
              </c:pt>
              <c:pt idx="4">
                <c:v>客戶滿意度</c:v>
              </c:pt>
            </c:strLit>
          </c:cat>
          <c:val>
            <c:numLit>
              <c:formatCode>General</c:formatCode>
              <c:ptCount val="5"/>
              <c:pt idx="0">
                <c:v>80</c:v>
              </c:pt>
              <c:pt idx="1">
                <c:v>30</c:v>
              </c:pt>
              <c:pt idx="2">
                <c:v>35</c:v>
              </c:pt>
              <c:pt idx="3">
                <c:v>15</c:v>
              </c:pt>
              <c:pt idx="4">
                <c:v>12</c:v>
              </c:pt>
            </c:numLit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EADC-4879-80AE-6CFB23BE21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智慧夥伴</c:v>
                </c:pt>
              </c:strCache>
            </c:strRef>
          </c:tx>
          <c:spPr>
            <a:solidFill>
              <a:srgbClr val="D0632A"/>
            </a:solidFill>
            <a:ln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zh-TW" sz="1200" b="1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回應速度</c:v>
              </c:pt>
              <c:pt idx="1">
                <c:v>成本節省</c:v>
              </c:pt>
              <c:pt idx="2">
                <c:v>知識準確率</c:v>
              </c:pt>
              <c:pt idx="3">
                <c:v>員工生產力</c:v>
              </c:pt>
              <c:pt idx="4">
                <c:v>客戶滿意度</c:v>
              </c:pt>
            </c:strLit>
          </c:cat>
          <c:val>
            <c:numLit>
              <c:formatCode>General</c:formatCode>
              <c:ptCount val="5"/>
              <c:pt idx="0">
                <c:v>95</c:v>
              </c:pt>
              <c:pt idx="1">
                <c:v>50</c:v>
              </c:pt>
              <c:pt idx="2">
                <c:v>60</c:v>
              </c:pt>
              <c:pt idx="3">
                <c:v>35</c:v>
              </c:pt>
              <c:pt idx="4">
                <c:v>20</c:v>
              </c:pt>
            </c:numLit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1-EADC-4879-80AE-6CFB23BE2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zh-TW"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pPr>
            <a:endParaRPr lang="zh-TW"/>
          </a:p>
        </c:txPr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lang="zh-TW" sz="1200"/>
            </a:pPr>
            <a:endParaRPr lang="zh-TW"/>
          </a:p>
        </c:txPr>
        <c:crossAx val="1"/>
        <c:crosses val="autoZero"/>
        <c:crossBetween val="between"/>
      </c:valAx>
    </c:plotArea>
    <c:legend>
      <c:legendPos val="t"/>
      <c:overlay val="0"/>
    </c:legend>
    <c:plotVisOnly val="1"/>
    <c:dispBlanksAs val="zero"/>
    <c:showDLblsOverMax val="1"/>
  </c:chart>
  <c:spPr>
    <a:solidFill>
      <a:srgbClr val="FFFFFF"/>
    </a:solidFill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TW"/>
  <c:roundedCorners val="1"/>
  <c:style val="2"/>
  <c:chart>
    <c:title>
      <c:tx>
        <c:rich>
          <a:bodyPr/>
          <a:lstStyle/>
          <a:p>
            <a:r>
              <a:rPr lang="zh-TW"/>
              <a:t>企業 AI 智慧夥伴導入率預測（%）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聊天機器人導入率</c:v>
                </c:pt>
              </c:strCache>
            </c:strRef>
          </c:tx>
          <c:spPr>
            <a:ln w="27000">
              <a:solidFill>
                <a:srgbClr val="7A4F2E"/>
              </a:solidFill>
            </a:ln>
          </c:spPr>
          <c:marker>
            <c:symbol val="circle"/>
            <c:size val="6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2026E</c:v>
              </c:pt>
            </c:strLit>
          </c:cat>
          <c:val>
            <c:numLit>
              <c:formatCode>General</c:formatCode>
              <c:ptCount val="6"/>
              <c:pt idx="0">
                <c:v>35</c:v>
              </c:pt>
              <c:pt idx="1">
                <c:v>48</c:v>
              </c:pt>
              <c:pt idx="2">
                <c:v>58</c:v>
              </c:pt>
              <c:pt idx="3">
                <c:v>65</c:v>
              </c:pt>
              <c:pt idx="4">
                <c:v>70</c:v>
              </c:pt>
              <c:pt idx="5">
                <c:v>75</c:v>
              </c:pt>
            </c:numLit>
          </c:val>
          <c:smooth val="1"/>
          <c:extLst>
            <c:ext xmlns:c16="http://schemas.microsoft.com/office/drawing/2014/chart" uri="{C3380CC4-5D6E-409C-BE32-E72D297353CC}">
              <c16:uniqueId val="{00000000-2FA9-4B3D-8BC4-7D73AF4493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智慧夥伴導入率</c:v>
                </c:pt>
              </c:strCache>
            </c:strRef>
          </c:tx>
          <c:spPr>
            <a:ln w="36000">
              <a:solidFill>
                <a:srgbClr val="D0632A"/>
              </a:solidFill>
            </a:ln>
          </c:spPr>
          <c:marker>
            <c:symbol val="circle"/>
            <c:size val="8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2026E</c:v>
              </c:pt>
            </c:strLit>
          </c:cat>
          <c:val>
            <c:numLit>
              <c:formatCode>General</c:formatCode>
              <c:ptCount val="6"/>
              <c:pt idx="0">
                <c:v>5</c:v>
              </c:pt>
              <c:pt idx="1">
                <c:v>8</c:v>
              </c:pt>
              <c:pt idx="2">
                <c:v>15</c:v>
              </c:pt>
              <c:pt idx="3">
                <c:v>28</c:v>
              </c:pt>
              <c:pt idx="4">
                <c:v>42</c:v>
              </c:pt>
              <c:pt idx="5">
                <c:v>60</c:v>
              </c:pt>
            </c:numLit>
          </c:val>
          <c:smooth val="1"/>
          <c:extLst>
            <c:ext xmlns:c16="http://schemas.microsoft.com/office/drawing/2014/chart" uri="{C3380CC4-5D6E-409C-BE32-E72D297353CC}">
              <c16:uniqueId val="{00000001-2FA9-4B3D-8BC4-7D73AF449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"/>
        <c:axId val="2"/>
      </c:lineChart>
      <c:catAx>
        <c:axId val="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"/>
        <c:crosses val="autoZero"/>
        <c:auto val="1"/>
        <c:lblAlgn val="ctr"/>
        <c:lblOffset val="100"/>
        <c:noMultiLvlLbl val="1"/>
      </c:catAx>
      <c:valAx>
        <c:axId val="2"/>
        <c:scaling>
          <c:orientation val="minMax"/>
        </c:scaling>
        <c:delete val="0"/>
        <c:axPos val="l"/>
        <c:numFmt formatCode="0&quot;%&quot;" sourceLinked="0"/>
        <c:majorTickMark val="out"/>
        <c:minorTickMark val="none"/>
        <c:tickLblPos val="nextTo"/>
        <c:crossAx val="1"/>
        <c:crosses val="autoZero"/>
        <c:crossBetween val="between"/>
      </c:valAx>
    </c:plotArea>
    <c:legend>
      <c:legendPos val="t"/>
      <c:overlay val="0"/>
    </c:legend>
    <c:plotVisOnly val="1"/>
    <c:dispBlanksAs val="zero"/>
    <c:showDLblsOverMax val="1"/>
  </c:chart>
  <c:spPr>
    <a:solidFill>
      <a:srgbClr val="FFFFFF"/>
    </a:solidFill>
    <a:ln w="0">
      <a:noFill/>
    </a:ln>
  </c:spPr>
  <c:txPr>
    <a:bodyPr/>
    <a:lstStyle/>
    <a:p>
      <a:pPr>
        <a:defRPr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zh-TW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65B98-E63E-468A-9C78-6702A511BA3A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365CA-B619-4B62-BD17-E43242D1D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41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365CA-B619-4B62-BD17-E43242D1D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031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365CA-B619-4B62-BD17-E43242D1D8E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56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FCC3B7-AABC-037A-30EE-E22583A14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23E7F8-780E-4CE3-5973-C68B7F257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6B56BD-6AA2-18A0-C493-92474B96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00EE18-3C20-E989-C829-32ECF32B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53F68B-0E41-03C6-88C2-057F7E15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96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06A44-7C84-95C1-6105-B3D953870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A6A7A84-1DC7-0953-94E3-C2F29DB83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C2074D-F0FF-8392-3001-D0CC0CAE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AACC84-5D58-7455-23F7-B960F87C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F929D5-63C1-7BD1-7482-2B9B2558F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74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BA7615A-7F09-6A69-9C97-C9795FCC4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70F5F3-0C14-CA4B-755E-DD8B5C5BE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504931-EF9B-9E40-2B3D-FE9494497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9354D1-CDD4-929C-1D06-20CB0D8AF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E4A3505-5E15-E2EE-36D1-0E850CA01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38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400CE9-51ED-B7EB-E5B8-CEA45A6A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D9315D-813F-767A-1BD9-537FBDF90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35B3481-AC04-9932-40B3-3EF272DD9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734180-35B5-1EEB-3744-43524E1E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877D4C-69CF-C0CB-850F-C2DC5AFC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975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9E4786-2D07-8F55-8B55-3D20A25A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2D93463-4792-60A6-45D3-32DAB6E6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600DD1-AF36-E945-2186-C340CCBE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95813B-324D-E5BB-9BFE-44166CF5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7C56A2-F8F7-9467-DFAF-BE7F5E61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48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686EFF-0FE0-05A6-A6C7-D3DCCD7C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CD3FBAA-4B45-EA0B-FBBE-5C26C7BD5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CD59B4C-B5AD-2490-CB57-4D424F37E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0152AE-D8D2-B6CC-5E37-7DD7E6DA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F745261-0C76-9F60-10AB-B4367D79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7381F5-1BFC-8BA8-21F4-4908062A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578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88FA16-9BCC-819B-98F7-07F2B38C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7E01966-3F02-C711-12EE-F5EFD1A8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7801668-A969-62F0-98A3-987486A8B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31AE45-61A3-C2AC-49C2-B5AAB3D4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FC99EBD-DF5C-575F-190F-2DCF227BA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83F60A4-79E8-6028-4F24-B02A599C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6EF6697-0607-6FBB-B4FB-4B18B8E6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826C02D-520E-41B0-3CE0-3C38A950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45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F0A219-9C43-0652-8389-CC0D772C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8D002E9-6C49-EEC4-A656-90F2C461A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CB0E24D-AB70-4460-EC2F-1EE25479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3EB3AE-660C-A82C-F793-F2120A7B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47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1B2C688-55B9-68A6-60BA-728748EA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7492D3F-8A9A-B32B-D7DD-8A7EAA65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9C0A41-ECD3-8C8B-041C-0C8FE7288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98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03C95-F7FA-A0DA-6FD2-C500CC1F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116942-FBE0-258E-844E-AE2B603A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EF3B7B-EA7A-FEE5-0BB5-15E621F53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20487EB-88FF-58CA-4D6B-8FE849BD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589325-93A9-12A6-F33B-14335C6C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4AA6E0-45AD-A9DC-62F2-2F852B30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83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41E282-289E-CC34-A989-A3D61F7B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4274525-3F0F-3E26-C1A3-B8F0591AA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86D7F75-C03F-733D-2464-DC6F76104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A6C4B7-F4FD-5A5D-FDB6-2F41534A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EC556C-3780-5A43-1DC9-AB356DA63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09B7A1-5BE8-8AA2-D649-CEF2AE3A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B7011A0-55EF-A088-C35F-88382809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8473BF7-3163-D8DE-1368-12AFEDC30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4D09FE-6DDA-8C76-B0BD-90C6FAB2C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542A9-6619-426C-A315-FC51F02826FC}" type="datetimeFigureOut">
              <a:rPr lang="zh-TW" altLang="en-US" smtClean="0"/>
              <a:t>2026/3/24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A06309-6E65-969E-6BC0-D736539E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B8F0D2-A054-B0E6-7AE4-60C586D00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1885-F7FC-4E5B-BEEA-1384F74970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01" name="DecoAccent"/>
          <p:cNvSpPr/>
          <p:nvPr userDrawn="1"/>
        </p:nvSpPr>
        <p:spPr>
          <a:xfrm>
            <a:off x="10668000" y="5943600"/>
            <a:ext cx="1524000" cy="914400"/>
          </a:xfrm>
          <a:prstGeom prst="rtTriangle">
            <a:avLst/>
          </a:prstGeom>
          <a:solidFill>
            <a:srgbClr val="D4722A">
              <a:alpha val="12000"/>
            </a:srgbClr>
          </a:solidFill>
          <a:ln w="0">
            <a:noFill/>
          </a:ln>
        </p:spPr>
        <p:txBody>
          <a:bodyPr/>
          <a:lstStyle/>
          <a:p>
            <a:endParaRPr lang="zh-TW"/>
          </a:p>
        </p:txBody>
      </p:sp>
      <p:sp>
        <p:nvSpPr>
          <p:cNvPr id="902" name="TopAccentLine"/>
          <p:cNvSpPr/>
          <p:nvPr userDrawn="1"/>
        </p:nvSpPr>
        <p:spPr>
          <a:xfrm>
            <a:off x="0" y="0"/>
            <a:ext cx="12192000" cy="54864"/>
          </a:xfrm>
          <a:prstGeom prst="rect">
            <a:avLst/>
          </a:prstGeom>
          <a:gradFill>
            <a:gsLst>
              <a:gs pos="0">
                <a:srgbClr val="D4722A"/>
              </a:gs>
              <a:gs pos="50000">
                <a:srgbClr val="E8A94E"/>
              </a:gs>
              <a:gs pos="100000">
                <a:srgbClr val="3D7A6A"/>
              </a:gs>
            </a:gsLst>
            <a:lin ang="0" scaled="1"/>
          </a:gradFill>
          <a:ln w="0">
            <a:noFill/>
          </a:ln>
        </p:spPr>
        <p:txBody>
          <a:bodyPr/>
          <a:lstStyle/>
          <a:p>
            <a:endParaRPr lang="zh-TW"/>
          </a:p>
        </p:txBody>
      </p:sp>
      <p:sp>
        <p:nvSpPr>
          <p:cNvPr id="7" name="TopBar"/>
          <p:cNvSpPr/>
          <p:nvPr userDrawn="1"/>
        </p:nvSpPr>
        <p:spPr>
          <a:xfrm>
            <a:off x="0" y="0"/>
            <a:ext cx="12192000" cy="60960"/>
          </a:xfrm>
          <a:prstGeom prst="rect">
            <a:avLst/>
          </a:prstGeom>
          <a:gradFill>
            <a:gsLst>
              <a:gs pos="0">
                <a:srgbClr val="D0632A"/>
              </a:gs>
              <a:gs pos="60000">
                <a:srgbClr val="E8A83C"/>
              </a:gs>
              <a:gs pos="100000">
                <a:srgbClr val="2F7A68"/>
              </a:gs>
            </a:gsLst>
            <a:lin ang="0" scaled="0"/>
          </a:gradFill>
          <a:ln w="0">
            <a:noFill/>
          </a:ln>
        </p:spPr>
        <p:txBody>
          <a:bodyPr/>
          <a:lstStyle/>
          <a:p>
            <a:endParaRPr lang="zh-TW"/>
          </a:p>
        </p:txBody>
      </p:sp>
      <p:sp>
        <p:nvSpPr>
          <p:cNvPr id="8" name="CornerAccent"/>
          <p:cNvSpPr/>
          <p:nvPr userDrawn="1"/>
        </p:nvSpPr>
        <p:spPr>
          <a:xfrm flipH="1" flipV="1">
            <a:off x="11429280" y="6008640"/>
            <a:ext cx="762720" cy="457200"/>
          </a:xfrm>
          <a:prstGeom prst="rtTriangle">
            <a:avLst/>
          </a:prstGeom>
          <a:solidFill>
            <a:srgbClr val="D0632A">
              <a:alpha val="15000"/>
            </a:srgbClr>
          </a:solidFill>
          <a:ln w="0">
            <a:noFill/>
          </a:ln>
        </p:spPr>
        <p:txBody>
          <a:bodyPr/>
          <a:lstStyle/>
          <a:p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9644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1A1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352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Panel"/>
          <p:cNvSpPr/>
          <p:nvPr/>
        </p:nvSpPr>
        <p:spPr>
          <a:xfrm>
            <a:off x="0" y="0"/>
            <a:ext cx="4877280" cy="68580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1" name="AccentBar"/>
          <p:cNvSpPr/>
          <p:nvPr/>
        </p:nvSpPr>
        <p:spPr>
          <a:xfrm>
            <a:off x="0" y="4191000"/>
            <a:ext cx="4877280" cy="9144"/>
          </a:xfrm>
          <a:prstGeom prst="rect">
            <a:avLst/>
          </a:prstGeom>
          <a:gradFill>
            <a:gsLst>
              <a:gs pos="0">
                <a:srgbClr val="D0632A"/>
              </a:gs>
              <a:gs pos="100000">
                <a:srgbClr val="E8A83C"/>
              </a:gs>
            </a:gsLst>
            <a:lin ang="0" scaled="0"/>
          </a:gra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12" name="YearBadge"/>
          <p:cNvSpPr/>
          <p:nvPr/>
        </p:nvSpPr>
        <p:spPr>
          <a:xfrm>
            <a:off x="274320" y="457200"/>
            <a:ext cx="1371600" cy="342900"/>
          </a:xfrm>
          <a:prstGeom prst="roundRect">
            <a:avLst>
              <a:gd name="adj" fmla="val 20000"/>
            </a:avLst>
          </a:prstGeom>
          <a:solidFill>
            <a:srgbClr val="D0632A"/>
          </a:solidFill>
          <a:ln w="0">
            <a:noFill/>
          </a:ln>
        </p:spPr>
        <p:txBody>
          <a:bodyPr anchor="ctr" anchorCtr="1">
            <a:norm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2026</a:t>
            </a:r>
          </a:p>
        </p:txBody>
      </p:sp>
      <p:sp>
        <p:nvSpPr>
          <p:cNvPr id="13" name="MainTitle"/>
          <p:cNvSpPr/>
          <p:nvPr/>
        </p:nvSpPr>
        <p:spPr>
          <a:xfrm>
            <a:off x="274320" y="914400"/>
            <a:ext cx="4389120" cy="32004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r>
              <a:rPr lang="zh-TW" altLang="en-US" sz="1200" b="1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精選文章</a:t>
            </a:r>
            <a:endParaRPr lang="en-US" altLang="zh-TW" sz="12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  <a:p>
            <a:endParaRPr lang="en-US" altLang="zh-TW" sz="1200" b="1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  <a:p>
            <a:r>
              <a:rPr lang="zh-TW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企業 AI 趨勢</a:t>
            </a:r>
          </a:p>
          <a:p>
            <a:pPr>
              <a:spcBef>
                <a:spcPts val="400"/>
              </a:spcBef>
            </a:pPr>
            <a:r>
              <a:rPr lang="zh-TW" sz="2200" b="0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從聊天機器人到智慧夥伴</a:t>
            </a:r>
          </a:p>
        </p:txBody>
      </p:sp>
      <p:sp>
        <p:nvSpPr>
          <p:cNvPr id="14" name="TagLine"/>
          <p:cNvSpPr/>
          <p:nvPr/>
        </p:nvSpPr>
        <p:spPr>
          <a:xfrm>
            <a:off x="274320" y="4343400"/>
            <a:ext cx="4389120" cy="6858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r>
              <a:rPr lang="zh-TW" sz="14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澤宇研發團隊 | Doni AI 智慧夥伴平台</a:t>
            </a:r>
          </a:p>
        </p:txBody>
      </p:sp>
      <p:sp>
        <p:nvSpPr>
          <p:cNvPr id="15" name="Stat15"/>
          <p:cNvSpPr/>
          <p:nvPr/>
        </p:nvSpPr>
        <p:spPr>
          <a:xfrm>
            <a:off x="5257440" y="685800"/>
            <a:ext cx="6400560" cy="16002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zh-TW" sz="5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70%</a:t>
            </a:r>
          </a:p>
          <a:p>
            <a:pPr algn="ctr"/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企業導入 AI 客服</a:t>
            </a:r>
          </a:p>
        </p:txBody>
      </p:sp>
      <p:sp>
        <p:nvSpPr>
          <p:cNvPr id="16" name="Stat16"/>
          <p:cNvSpPr/>
          <p:nvPr/>
        </p:nvSpPr>
        <p:spPr>
          <a:xfrm>
            <a:off x="5257440" y="2514600"/>
            <a:ext cx="6400560" cy="16002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zh-TW" sz="5600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$110B</a:t>
            </a:r>
          </a:p>
          <a:p>
            <a:pPr algn="ctr"/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年節省客服成本</a:t>
            </a:r>
          </a:p>
        </p:txBody>
      </p:sp>
      <p:sp>
        <p:nvSpPr>
          <p:cNvPr id="17" name="Stat17"/>
          <p:cNvSpPr/>
          <p:nvPr/>
        </p:nvSpPr>
        <p:spPr>
          <a:xfrm>
            <a:off x="5257440" y="4343400"/>
            <a:ext cx="6400560" cy="1600200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ctr"/>
            <a:r>
              <a:rPr lang="zh-TW" sz="56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$4.4兆</a:t>
            </a:r>
          </a:p>
          <a:p>
            <a:pPr algn="ctr"/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Sans Serif" panose="020B0604020202020204" pitchFamily="34" charset="0"/>
              </a:rPr>
              <a:t>預期年度附加價值</a:t>
            </a:r>
          </a:p>
        </p:txBody>
      </p:sp>
      <p:sp>
        <p:nvSpPr>
          <p:cNvPr id="20" name="Div0"/>
          <p:cNvSpPr/>
          <p:nvPr/>
        </p:nvSpPr>
        <p:spPr>
          <a:xfrm>
            <a:off x="5715000" y="2286000"/>
            <a:ext cx="5486400" cy="18288"/>
          </a:xfrm>
          <a:prstGeom prst="rect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</p:txBody>
      </p:sp>
      <p:sp>
        <p:nvSpPr>
          <p:cNvPr id="21" name="Div1"/>
          <p:cNvSpPr/>
          <p:nvPr/>
        </p:nvSpPr>
        <p:spPr>
          <a:xfrm>
            <a:off x="5715000" y="4114800"/>
            <a:ext cx="5486400" cy="18288"/>
          </a:xfrm>
          <a:prstGeom prst="rect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28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D0632A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FFFFFF">
                    <a:alpha val="6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第四章  </a:t>
            </a:r>
            <a:r>
              <a:rPr lang="zh-TW" sz="1100" b="0" dirty="0">
                <a:solidFill>
                  <a:schemeClr val="bg2">
                    <a:alpha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DONI AI 核心架構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Doni AI 知識引擎運作架構</a:t>
            </a:r>
          </a:p>
        </p:txBody>
      </p:sp>
      <p:sp>
        <p:nvSpPr>
          <p:cNvPr id="20" name="DS0"/>
          <p:cNvSpPr/>
          <p:nvPr/>
        </p:nvSpPr>
        <p:spPr>
          <a:xfrm>
            <a:off x="342900" y="1734837"/>
            <a:ext cx="2286000" cy="914400"/>
          </a:xfrm>
          <a:prstGeom prst="roundRect">
            <a:avLst>
              <a:gd name="adj" fmla="val 8000"/>
            </a:avLst>
          </a:prstGeom>
          <a:solidFill>
            <a:srgbClr val="255C78"/>
          </a:solidFill>
          <a:ln w="0">
            <a:noFill/>
          </a:ln>
        </p:spPr>
        <p:txBody>
          <a:bodyPr lIns="114300" rIns="114300" anchor="ctr">
            <a:normAutofit/>
          </a:bodyPr>
          <a:lstStyle/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 SOP</a:t>
            </a:r>
          </a:p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流程文件</a:t>
            </a:r>
          </a:p>
        </p:txBody>
      </p:sp>
      <p:sp>
        <p:nvSpPr>
          <p:cNvPr id="30" name="DSArrow0"/>
          <p:cNvSpPr/>
          <p:nvPr/>
        </p:nvSpPr>
        <p:spPr>
          <a:xfrm>
            <a:off x="1371600" y="2649237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DS1"/>
          <p:cNvSpPr/>
          <p:nvPr/>
        </p:nvSpPr>
        <p:spPr>
          <a:xfrm>
            <a:off x="2857500" y="1734837"/>
            <a:ext cx="2286000" cy="914400"/>
          </a:xfrm>
          <a:prstGeom prst="roundRect">
            <a:avLst>
              <a:gd name="adj" fmla="val 8000"/>
            </a:avLst>
          </a:prstGeom>
          <a:solidFill>
            <a:srgbClr val="2F7A68"/>
          </a:solidFill>
          <a:ln w="0">
            <a:noFill/>
          </a:ln>
        </p:spPr>
        <p:txBody>
          <a:bodyPr lIns="114300" rIns="114300" anchor="ctr">
            <a:normAutofit/>
          </a:bodyPr>
          <a:lstStyle/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產品手冊</a:t>
            </a:r>
          </a:p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 FAQ</a:t>
            </a:r>
          </a:p>
        </p:txBody>
      </p:sp>
      <p:sp>
        <p:nvSpPr>
          <p:cNvPr id="31" name="DSArrow1"/>
          <p:cNvSpPr/>
          <p:nvPr/>
        </p:nvSpPr>
        <p:spPr>
          <a:xfrm>
            <a:off x="3886200" y="2649237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DS2"/>
          <p:cNvSpPr/>
          <p:nvPr/>
        </p:nvSpPr>
        <p:spPr>
          <a:xfrm>
            <a:off x="5372100" y="1734837"/>
            <a:ext cx="2286000" cy="914400"/>
          </a:xfrm>
          <a:prstGeom prst="roundRect">
            <a:avLst>
              <a:gd name="adj" fmla="val 8000"/>
            </a:avLst>
          </a:prstGeom>
          <a:solidFill>
            <a:srgbClr val="7A4F2E"/>
          </a:solidFill>
          <a:ln w="0">
            <a:noFill/>
          </a:ln>
        </p:spPr>
        <p:txBody>
          <a:bodyPr lIns="114300" rIns="114300" anchor="ctr">
            <a:normAutofit/>
          </a:bodyPr>
          <a:lstStyle/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CRM / ERP</a:t>
            </a:r>
          </a:p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</a:p>
        </p:txBody>
      </p:sp>
      <p:sp>
        <p:nvSpPr>
          <p:cNvPr id="32" name="DSArrow2"/>
          <p:cNvSpPr/>
          <p:nvPr/>
        </p:nvSpPr>
        <p:spPr>
          <a:xfrm>
            <a:off x="6400800" y="2649237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DS3"/>
          <p:cNvSpPr/>
          <p:nvPr/>
        </p:nvSpPr>
        <p:spPr>
          <a:xfrm>
            <a:off x="7886700" y="1734837"/>
            <a:ext cx="2286000" cy="914400"/>
          </a:xfrm>
          <a:prstGeom prst="roundRect">
            <a:avLst>
              <a:gd name="adj" fmla="val 8000"/>
            </a:avLst>
          </a:prstGeom>
          <a:solidFill>
            <a:srgbClr val="4A3520"/>
          </a:solidFill>
          <a:ln w="0">
            <a:noFill/>
          </a:ln>
        </p:spPr>
        <p:txBody>
          <a:bodyPr lIns="114300" rIns="114300" anchor="ctr">
            <a:normAutofit/>
          </a:bodyPr>
          <a:lstStyle/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歷史對話</a:t>
            </a:r>
          </a:p>
          <a:p>
            <a:pPr algn="ctr"/>
            <a:r>
              <a:rPr lang="zh-TW" sz="1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</a:p>
        </p:txBody>
      </p:sp>
      <p:sp>
        <p:nvSpPr>
          <p:cNvPr id="33" name="DSArrow3"/>
          <p:cNvSpPr/>
          <p:nvPr/>
        </p:nvSpPr>
        <p:spPr>
          <a:xfrm>
            <a:off x="8915400" y="2649237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DataLabel"/>
          <p:cNvSpPr/>
          <p:nvPr/>
        </p:nvSpPr>
        <p:spPr>
          <a:xfrm>
            <a:off x="342900" y="1135549"/>
            <a:ext cx="9981000" cy="548869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企業知識來源</a:t>
            </a:r>
          </a:p>
        </p:txBody>
      </p:sp>
      <p:sp>
        <p:nvSpPr>
          <p:cNvPr id="50" name="RAGEngine"/>
          <p:cNvSpPr/>
          <p:nvPr/>
        </p:nvSpPr>
        <p:spPr>
          <a:xfrm>
            <a:off x="1828800" y="2954037"/>
            <a:ext cx="6705600" cy="1219200"/>
          </a:xfrm>
          <a:prstGeom prst="roundRect">
            <a:avLst>
              <a:gd name="adj" fmla="val 8000"/>
            </a:avLst>
          </a:prstGeom>
          <a:gradFill>
            <a:gsLst>
              <a:gs pos="0">
                <a:srgbClr val="1E1A14"/>
              </a:gs>
              <a:gs pos="100000">
                <a:srgbClr val="4A2810"/>
              </a:gs>
            </a:gsLst>
            <a:lin ang="5400000" scaled="0"/>
          </a:gradFill>
          <a:ln w="27000">
            <a:solidFill>
              <a:srgbClr val="D0632A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sz="24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RAG 知識引擎</a:t>
            </a:r>
          </a:p>
          <a:p>
            <a:pPr algn="ctr"/>
            <a:r>
              <a:rPr lang="zh-TW" sz="12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Retrieval-Augmented Generation  |  語意檢索  |  答案生成</a:t>
            </a:r>
          </a:p>
        </p:txBody>
      </p:sp>
      <p:sp>
        <p:nvSpPr>
          <p:cNvPr id="55" name="RAGArrow"/>
          <p:cNvSpPr/>
          <p:nvPr/>
        </p:nvSpPr>
        <p:spPr>
          <a:xfrm>
            <a:off x="5715000" y="4173237"/>
            <a:ext cx="2286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0632A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Out0"/>
          <p:cNvSpPr/>
          <p:nvPr/>
        </p:nvSpPr>
        <p:spPr>
          <a:xfrm>
            <a:off x="2286000" y="4478037"/>
            <a:ext cx="2743200" cy="914400"/>
          </a:xfrm>
          <a:prstGeom prst="roundRect">
            <a:avLst>
              <a:gd name="adj" fmla="val 8000"/>
            </a:avLst>
          </a:prstGeom>
          <a:solidFill>
            <a:srgbClr val="D0632A">
              <a:alpha val="15000"/>
            </a:srgbClr>
          </a:solidFill>
          <a:ln w="27000">
            <a:solidFill>
              <a:srgbClr val="D0632A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精準回答</a:t>
            </a:r>
          </a:p>
          <a:p>
            <a:pPr algn="ctr"/>
            <a:r>
              <a:rPr lang="zh-TW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可溯源驗證</a:t>
            </a:r>
          </a:p>
        </p:txBody>
      </p:sp>
      <p:sp>
        <p:nvSpPr>
          <p:cNvPr id="61" name="Out1"/>
          <p:cNvSpPr/>
          <p:nvPr/>
        </p:nvSpPr>
        <p:spPr>
          <a:xfrm>
            <a:off x="5257800" y="4478037"/>
            <a:ext cx="2743200" cy="914400"/>
          </a:xfrm>
          <a:prstGeom prst="roundRect">
            <a:avLst>
              <a:gd name="adj" fmla="val 8000"/>
            </a:avLst>
          </a:prstGeom>
          <a:solidFill>
            <a:srgbClr val="E8A83C">
              <a:alpha val="15000"/>
            </a:srgbClr>
          </a:solidFill>
          <a:ln w="27000">
            <a:solidFill>
              <a:srgbClr val="E8A83C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主動建議</a:t>
            </a:r>
          </a:p>
          <a:p>
            <a:pPr algn="ctr"/>
            <a:r>
              <a:rPr lang="zh-TW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風險預警</a:t>
            </a:r>
          </a:p>
        </p:txBody>
      </p:sp>
      <p:sp>
        <p:nvSpPr>
          <p:cNvPr id="62" name="Out2"/>
          <p:cNvSpPr/>
          <p:nvPr/>
        </p:nvSpPr>
        <p:spPr>
          <a:xfrm>
            <a:off x="8229600" y="4478037"/>
            <a:ext cx="2743200" cy="914400"/>
          </a:xfrm>
          <a:prstGeom prst="roundRect">
            <a:avLst>
              <a:gd name="adj" fmla="val 8000"/>
            </a:avLst>
          </a:prstGeom>
          <a:solidFill>
            <a:srgbClr val="2F7A68">
              <a:alpha val="15000"/>
            </a:srgbClr>
          </a:solidFill>
          <a:ln w="27000">
            <a:solidFill>
              <a:srgbClr val="2F7A68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跨系統整合</a:t>
            </a:r>
          </a:p>
          <a:p>
            <a:pPr algn="ctr"/>
            <a:r>
              <a:rPr lang="zh-TW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全局決策</a:t>
            </a:r>
          </a:p>
        </p:txBody>
      </p:sp>
      <p:sp>
        <p:nvSpPr>
          <p:cNvPr id="70" name="OutputLabel"/>
          <p:cNvSpPr/>
          <p:nvPr/>
        </p:nvSpPr>
        <p:spPr>
          <a:xfrm>
            <a:off x="342900" y="5544837"/>
            <a:ext cx="9981000" cy="76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智慧輸出能力</a:t>
            </a:r>
          </a:p>
        </p:txBody>
      </p:sp>
      <p:sp>
        <p:nvSpPr>
          <p:cNvPr id="80" name="HalBadge"/>
          <p:cNvSpPr/>
          <p:nvPr/>
        </p:nvSpPr>
        <p:spPr>
          <a:xfrm>
            <a:off x="10210800" y="2954037"/>
            <a:ext cx="1752600" cy="1219200"/>
          </a:xfrm>
          <a:prstGeom prst="roundRect">
            <a:avLst>
              <a:gd name="adj" fmla="val 10000"/>
            </a:avLst>
          </a:prstGeom>
          <a:solidFill>
            <a:srgbClr val="2F7A68"/>
          </a:solidFill>
          <a:ln w="0">
            <a:noFill/>
          </a:ln>
        </p:spPr>
        <p:txBody>
          <a:bodyPr lIns="114300" rIns="114300"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防止 AI</a:t>
            </a:r>
          </a:p>
          <a:p>
            <a:pPr algn="ctr"/>
            <a:r>
              <a:rPr lang="zh-TW" sz="16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幻覺</a:t>
            </a:r>
          </a:p>
          <a:p>
            <a:pPr algn="ctr"/>
            <a:r>
              <a:rPr lang="zh-TW" sz="1100" b="0" dirty="0">
                <a:solidFill>
                  <a:srgbClr val="FFFFFF">
                    <a:alpha val="7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每個回答可溯源</a:t>
            </a:r>
          </a:p>
        </p:txBody>
      </p:sp>
    </p:spTree>
    <p:extLst>
      <p:ext uri="{BB962C8B-B14F-4D97-AF65-F5344CB8AC3E}">
        <p14:creationId xmlns:p14="http://schemas.microsoft.com/office/powerpoint/2010/main" val="319219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第五章  </a:t>
            </a:r>
            <a:r>
              <a:rPr lang="zh-TW" sz="11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2026–2030：智慧夥伴成為核心基礎建設</a:t>
            </a:r>
            <a:endParaRPr lang="zh-TW" sz="28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Pred0"/>
          <p:cNvSpPr/>
          <p:nvPr/>
        </p:nvSpPr>
        <p:spPr>
          <a:xfrm>
            <a:off x="6553200" y="1219200"/>
            <a:ext cx="1714800" cy="137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7000">
            <a:solidFill>
              <a:srgbClr val="D0632A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</a:t>
            </a:r>
          </a:p>
          <a:p>
            <a:pPr algn="ctr"/>
            <a:r>
              <a:rPr lang="zh-TW" sz="24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42%</a:t>
            </a:r>
          </a:p>
          <a:p>
            <a:pPr algn="ctr"/>
            <a:r>
              <a:rPr lang="zh-TW" sz="11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大型企業</a:t>
            </a:r>
          </a:p>
          <a:p>
            <a:pPr algn="ctr"/>
            <a:r>
              <a:rPr lang="zh-TW" sz="11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已遷移至智慧夥伴</a:t>
            </a:r>
          </a:p>
        </p:txBody>
      </p:sp>
      <p:sp>
        <p:nvSpPr>
          <p:cNvPr id="21" name="Pred1"/>
          <p:cNvSpPr/>
          <p:nvPr/>
        </p:nvSpPr>
        <p:spPr>
          <a:xfrm>
            <a:off x="8443200" y="1219200"/>
            <a:ext cx="1714800" cy="137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7000">
            <a:solidFill>
              <a:srgbClr val="E8A83C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2028</a:t>
            </a:r>
          </a:p>
          <a:p>
            <a:pPr algn="ctr"/>
            <a:r>
              <a:rPr lang="zh-TW" sz="24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</a:t>
            </a:r>
          </a:p>
          <a:p>
            <a:pPr algn="ctr"/>
            <a:r>
              <a:rPr lang="zh-TW" sz="11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企業擁有</a:t>
            </a:r>
          </a:p>
          <a:p>
            <a:pPr algn="ctr"/>
            <a:r>
              <a:rPr lang="zh-TW" sz="11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 智慧夥伴</a:t>
            </a:r>
          </a:p>
        </p:txBody>
      </p:sp>
      <p:sp>
        <p:nvSpPr>
          <p:cNvPr id="22" name="Pred2"/>
          <p:cNvSpPr/>
          <p:nvPr/>
        </p:nvSpPr>
        <p:spPr>
          <a:xfrm>
            <a:off x="10333200" y="1219200"/>
            <a:ext cx="1714800" cy="13716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27000">
            <a:solidFill>
              <a:srgbClr val="2F7A68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2030</a:t>
            </a:r>
          </a:p>
          <a:p>
            <a:pPr algn="ctr"/>
            <a:r>
              <a:rPr lang="zh-TW" sz="2400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$4.4兆</a:t>
            </a:r>
          </a:p>
          <a:p>
            <a:pPr algn="ctr"/>
            <a:r>
              <a:rPr lang="zh-TW" sz="11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年度附加價值</a:t>
            </a:r>
          </a:p>
          <a:p>
            <a:pPr algn="ctr"/>
            <a:r>
              <a:rPr lang="zh-TW" sz="11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(McKinsey)</a:t>
            </a:r>
          </a:p>
        </p:txBody>
      </p:sp>
      <p:sp>
        <p:nvSpPr>
          <p:cNvPr id="90" name="Source"/>
          <p:cNvSpPr/>
          <p:nvPr/>
        </p:nvSpPr>
        <p:spPr>
          <a:xfrm>
            <a:off x="342900" y="5943600"/>
            <a:ext cx="11500000" cy="30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資料來源：Gartner 2025 預測報告、McKinsey Global Institute 2026</a:t>
            </a:r>
          </a:p>
        </p:txBody>
      </p:sp>
      <p:graphicFrame>
        <p:nvGraphicFramePr>
          <p:cNvPr id="100" name="LineChart"/>
          <p:cNvGraphicFramePr/>
          <p:nvPr>
            <p:extLst>
              <p:ext uri="{D42A27DB-BD31-4B8C-83A1-F6EECF244321}">
                <p14:modId xmlns:p14="http://schemas.microsoft.com/office/powerpoint/2010/main" val="255867003"/>
              </p:ext>
            </p:extLst>
          </p:nvPr>
        </p:nvGraphicFramePr>
        <p:xfrm>
          <a:off x="342900" y="1219200"/>
          <a:ext cx="5943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圖片 2">
            <a:extLst>
              <a:ext uri="{FF2B5EF4-FFF2-40B4-BE49-F238E27FC236}">
                <a16:creationId xmlns:a16="http://schemas.microsoft.com/office/drawing/2014/main" id="{632839B8-7707-74BF-FF2C-82A7671C9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918872"/>
            <a:ext cx="5494800" cy="30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rkBg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E1A14"/>
              </a:gs>
              <a:gs pos="100000">
                <a:srgbClr val="2C1208"/>
              </a:gs>
            </a:gsLst>
            <a:lin ang="5400000" scaled="0"/>
          </a:gra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OrangeCircle"/>
          <p:cNvSpPr/>
          <p:nvPr/>
        </p:nvSpPr>
        <p:spPr>
          <a:xfrm>
            <a:off x="9753600" y="-914400"/>
            <a:ext cx="2895600" cy="2895600"/>
          </a:xfrm>
          <a:prstGeom prst="ellipse">
            <a:avLst/>
          </a:prstGeom>
          <a:solidFill>
            <a:srgbClr val="D0632A">
              <a:alpha val="20000"/>
            </a:srgbClr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opDivider"/>
          <p:cNvSpPr/>
          <p:nvPr/>
        </p:nvSpPr>
        <p:spPr>
          <a:xfrm>
            <a:off x="457200" y="914400"/>
            <a:ext cx="9144000" cy="18288"/>
          </a:xfrm>
          <a:prstGeom prst="rect">
            <a:avLst/>
          </a:prstGeom>
          <a:gradFill>
            <a:gsLst>
              <a:gs pos="0">
                <a:srgbClr val="D0632A"/>
              </a:gs>
              <a:gs pos="50000">
                <a:srgbClr val="E8A83C"/>
              </a:gs>
              <a:gs pos="100000">
                <a:srgbClr val="D0632A">
                  <a:alpha val="0"/>
                </a:srgbClr>
              </a:gs>
            </a:gsLst>
          </a:gradFill>
        </p:spPr>
      </p:sp>
      <p:sp>
        <p:nvSpPr>
          <p:cNvPr id="13" name="Headline"/>
          <p:cNvSpPr/>
          <p:nvPr/>
        </p:nvSpPr>
        <p:spPr>
          <a:xfrm>
            <a:off x="457200" y="1066800"/>
            <a:ext cx="11277600" cy="1524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sz="4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 不再只是工具</a:t>
            </a:r>
          </a:p>
          <a:p>
            <a:pPr algn="ctr"/>
            <a:r>
              <a:rPr lang="zh-TW" sz="2800" b="0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它是您企業的智慧夥伴</a:t>
            </a:r>
          </a:p>
        </p:txBody>
      </p:sp>
      <p:sp>
        <p:nvSpPr>
          <p:cNvPr id="20" name="Insight0"/>
          <p:cNvSpPr/>
          <p:nvPr/>
        </p:nvSpPr>
        <p:spPr>
          <a:xfrm>
            <a:off x="457200" y="2609134"/>
            <a:ext cx="3657600" cy="1752600"/>
          </a:xfrm>
          <a:prstGeom prst="roundRect">
            <a:avLst>
              <a:gd name="adj" fmla="val 5000"/>
            </a:avLst>
          </a:prstGeom>
          <a:solidFill>
            <a:srgbClr val="7A4F2E">
              <a:alpha val="20000"/>
            </a:srgbClr>
          </a:solidFill>
          <a:ln w="27000">
            <a:solidFill>
              <a:srgbClr val="7A4F2E"/>
            </a:solidFill>
          </a:ln>
        </p:spPr>
        <p:txBody>
          <a:bodyPr lIns="228600" rIns="228600" anchor="ctr">
            <a:normAutofit/>
          </a:bodyPr>
          <a:lstStyle/>
          <a:p>
            <a:pPr algn="ctr"/>
            <a:r>
              <a:rPr lang="zh-TW" sz="24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</a:t>
            </a:r>
          </a:p>
          <a:p>
            <a:pPr algn="ctr"/>
            <a:r>
              <a:rPr 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解決效率問題</a:t>
            </a:r>
          </a:p>
          <a:p>
            <a:pPr algn="ctr"/>
            <a:r>
              <a:rPr lang="zh-TW" sz="12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回應速度、成本節省</a:t>
            </a:r>
          </a:p>
        </p:txBody>
      </p:sp>
      <p:sp>
        <p:nvSpPr>
          <p:cNvPr id="21" name="Insight1"/>
          <p:cNvSpPr/>
          <p:nvPr/>
        </p:nvSpPr>
        <p:spPr>
          <a:xfrm>
            <a:off x="4343400" y="2609134"/>
            <a:ext cx="3657600" cy="1752600"/>
          </a:xfrm>
          <a:prstGeom prst="roundRect">
            <a:avLst>
              <a:gd name="adj" fmla="val 5000"/>
            </a:avLst>
          </a:prstGeom>
          <a:solidFill>
            <a:srgbClr val="D0632A">
              <a:alpha val="20000"/>
            </a:srgbClr>
          </a:solidFill>
          <a:ln w="27000">
            <a:solidFill>
              <a:srgbClr val="D0632A"/>
            </a:solidFill>
          </a:ln>
        </p:spPr>
        <p:txBody>
          <a:bodyPr lIns="228600" rIns="228600" anchor="ctr">
            <a:normAutofit/>
          </a:bodyPr>
          <a:lstStyle/>
          <a:p>
            <a:pPr algn="ctr"/>
            <a:r>
              <a:rPr lang="zh-TW" sz="24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智慧夥伴</a:t>
            </a:r>
          </a:p>
          <a:p>
            <a:pPr algn="ctr"/>
            <a:r>
              <a:rPr 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創造真正價值</a:t>
            </a:r>
          </a:p>
          <a:p>
            <a:pPr algn="ctr"/>
            <a:r>
              <a:rPr lang="zh-TW" sz="12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效能提升、決策優化</a:t>
            </a:r>
          </a:p>
        </p:txBody>
      </p:sp>
      <p:sp>
        <p:nvSpPr>
          <p:cNvPr id="22" name="Insight2"/>
          <p:cNvSpPr/>
          <p:nvPr/>
        </p:nvSpPr>
        <p:spPr>
          <a:xfrm>
            <a:off x="8229600" y="2609134"/>
            <a:ext cx="3657600" cy="1752600"/>
          </a:xfrm>
          <a:prstGeom prst="roundRect">
            <a:avLst>
              <a:gd name="adj" fmla="val 5000"/>
            </a:avLst>
          </a:prstGeom>
          <a:solidFill>
            <a:srgbClr val="E8A83C">
              <a:alpha val="20000"/>
            </a:srgbClr>
          </a:solidFill>
          <a:ln w="27000">
            <a:solidFill>
              <a:srgbClr val="E8A83C"/>
            </a:solidFill>
          </a:ln>
        </p:spPr>
        <p:txBody>
          <a:bodyPr lIns="228600" rIns="228600" anchor="ctr">
            <a:normAutofit/>
          </a:bodyPr>
          <a:lstStyle/>
          <a:p>
            <a:pPr algn="ctr"/>
            <a:r>
              <a:rPr lang="zh-TW" sz="24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Doni AI</a:t>
            </a:r>
          </a:p>
          <a:p>
            <a:pPr algn="ctr"/>
            <a:r>
              <a:rPr lang="zh-TW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助您領先轉型</a:t>
            </a:r>
          </a:p>
          <a:p>
            <a:pPr algn="ctr"/>
            <a:r>
              <a:rPr lang="zh-TW" sz="12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快速部署、持續進化</a:t>
            </a:r>
          </a:p>
        </p:txBody>
      </p:sp>
      <p:sp>
        <p:nvSpPr>
          <p:cNvPr id="30" name="CTABg"/>
          <p:cNvSpPr/>
          <p:nvPr/>
        </p:nvSpPr>
        <p:spPr>
          <a:xfrm>
            <a:off x="3657600" y="4775963"/>
            <a:ext cx="4876800" cy="685800"/>
          </a:xfrm>
          <a:prstGeom prst="roundRect">
            <a:avLst>
              <a:gd name="adj" fmla="val 30000"/>
            </a:avLst>
          </a:prstGeom>
          <a:gradFill>
            <a:gsLst>
              <a:gs pos="0">
                <a:srgbClr val="D0632A"/>
              </a:gs>
              <a:gs pos="100000">
                <a:srgbClr val="B04D20"/>
              </a:gs>
            </a:gsLst>
            <a:lin ang="5400000" scaled="0"/>
          </a:gra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sz="18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立即聯繫澤宇團隊，啟動您的 AI 升級</a:t>
            </a:r>
          </a:p>
        </p:txBody>
      </p:sp>
      <p:sp>
        <p:nvSpPr>
          <p:cNvPr id="40" name="Footer"/>
          <p:cNvSpPr/>
          <p:nvPr/>
        </p:nvSpPr>
        <p:spPr>
          <a:xfrm>
            <a:off x="457200" y="5607860"/>
            <a:ext cx="11277600" cy="856534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sz="14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澤宇聯合發展有限公司</a:t>
            </a:r>
            <a:r>
              <a:rPr lang="zh-TW" sz="12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|  Doni AI 智慧夥伴平台  |  zeyuud.com</a:t>
            </a:r>
          </a:p>
          <a:p>
            <a:pPr algn="ctr"/>
            <a:endParaRPr lang="en-US" altLang="zh-TW" sz="1000" b="0" dirty="0">
              <a:solidFill>
                <a:srgbClr val="A090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澤宇研發團隊  ©2026</a:t>
            </a:r>
          </a:p>
        </p:txBody>
      </p:sp>
    </p:spTree>
    <p:extLst>
      <p:ext uri="{BB962C8B-B14F-4D97-AF65-F5344CB8AC3E}">
        <p14:creationId xmlns:p14="http://schemas.microsoft.com/office/powerpoint/2010/main" val="33800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Bg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ectionLabel"/>
          <p:cNvSpPr/>
          <p:nvPr/>
        </p:nvSpPr>
        <p:spPr>
          <a:xfrm>
            <a:off x="342900" y="152400"/>
            <a:ext cx="2400300" cy="30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2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數據總覽</a:t>
            </a:r>
            <a:r>
              <a:rPr lang="zh-TW" sz="12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KEY STATISTICS</a:t>
            </a:r>
          </a:p>
        </p:txBody>
      </p:sp>
      <p:sp>
        <p:nvSpPr>
          <p:cNvPr id="12" name="Title"/>
          <p:cNvSpPr/>
          <p:nvPr/>
        </p:nvSpPr>
        <p:spPr>
          <a:xfrm>
            <a:off x="342900" y="396240"/>
            <a:ext cx="9753600" cy="609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 正在重塑企業的每一個角落</a:t>
            </a:r>
          </a:p>
        </p:txBody>
      </p:sp>
      <p:sp>
        <p:nvSpPr>
          <p:cNvPr id="20" name="Card0"/>
          <p:cNvSpPr/>
          <p:nvPr/>
        </p:nvSpPr>
        <p:spPr>
          <a:xfrm>
            <a:off x="342900" y="1364721"/>
            <a:ext cx="3810000" cy="1524000"/>
          </a:xfrm>
          <a:prstGeom prst="round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CardAccent0"/>
          <p:cNvSpPr/>
          <p:nvPr/>
        </p:nvSpPr>
        <p:spPr>
          <a:xfrm>
            <a:off x="342900" y="1364721"/>
            <a:ext cx="91440" cy="1524000"/>
          </a:xfrm>
          <a:prstGeom prst="rect">
            <a:avLst/>
          </a:prstGeom>
          <a:solidFill>
            <a:srgbClr val="D0632A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Val0"/>
          <p:cNvSpPr/>
          <p:nvPr/>
        </p:nvSpPr>
        <p:spPr>
          <a:xfrm>
            <a:off x="495300" y="1479021"/>
            <a:ext cx="3581400" cy="83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70%</a:t>
            </a:r>
          </a:p>
          <a:p>
            <a:r>
              <a:rPr lang="zh-TW" sz="12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全球企業已導入某種形式的 AI 客服</a:t>
            </a:r>
          </a:p>
        </p:txBody>
      </p:sp>
      <p:sp>
        <p:nvSpPr>
          <p:cNvPr id="21" name="Card1"/>
          <p:cNvSpPr/>
          <p:nvPr/>
        </p:nvSpPr>
        <p:spPr>
          <a:xfrm>
            <a:off x="4381500" y="1364721"/>
            <a:ext cx="3810000" cy="1524000"/>
          </a:xfrm>
          <a:prstGeom prst="round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CardAccent1"/>
          <p:cNvSpPr/>
          <p:nvPr/>
        </p:nvSpPr>
        <p:spPr>
          <a:xfrm>
            <a:off x="4381500" y="1364721"/>
            <a:ext cx="91440" cy="1524000"/>
          </a:xfrm>
          <a:prstGeom prst="rect">
            <a:avLst/>
          </a:prstGeom>
          <a:solidFill>
            <a:srgbClr val="2F7A6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Val1"/>
          <p:cNvSpPr/>
          <p:nvPr/>
        </p:nvSpPr>
        <p:spPr>
          <a:xfrm>
            <a:off x="4533900" y="1479021"/>
            <a:ext cx="3581400" cy="83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$110B</a:t>
            </a:r>
          </a:p>
          <a:p>
            <a:r>
              <a:rPr lang="zh-TW" sz="12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 年聊天機器人年節省成本</a:t>
            </a:r>
          </a:p>
        </p:txBody>
      </p:sp>
      <p:sp>
        <p:nvSpPr>
          <p:cNvPr id="22" name="Card2"/>
          <p:cNvSpPr/>
          <p:nvPr/>
        </p:nvSpPr>
        <p:spPr>
          <a:xfrm>
            <a:off x="8420100" y="1364721"/>
            <a:ext cx="3771900" cy="1524000"/>
          </a:xfrm>
          <a:prstGeom prst="round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CardAccent2"/>
          <p:cNvSpPr/>
          <p:nvPr/>
        </p:nvSpPr>
        <p:spPr>
          <a:xfrm>
            <a:off x="8420100" y="1364721"/>
            <a:ext cx="3771900" cy="1524000"/>
          </a:xfrm>
          <a:prstGeom prst="rect">
            <a:avLst/>
          </a:prstGeom>
          <a:solidFill>
            <a:srgbClr val="B04D20"/>
          </a:solidFill>
          <a:ln w="0">
            <a:noFill/>
          </a:ln>
        </p:spPr>
        <p:txBody>
          <a:bodyPr/>
          <a:lstStyle/>
          <a:p>
            <a:endParaRPr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Val2"/>
          <p:cNvSpPr/>
          <p:nvPr/>
        </p:nvSpPr>
        <p:spPr>
          <a:xfrm>
            <a:off x="8572500" y="1479021"/>
            <a:ext cx="3771900" cy="83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54%</a:t>
            </a:r>
          </a:p>
          <a:p>
            <a:r>
              <a:rPr 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消費者認為與機器人互動「令人沮喪」</a:t>
            </a:r>
          </a:p>
        </p:txBody>
      </p:sp>
      <p:sp>
        <p:nvSpPr>
          <p:cNvPr id="23" name="Card3"/>
          <p:cNvSpPr/>
          <p:nvPr/>
        </p:nvSpPr>
        <p:spPr>
          <a:xfrm>
            <a:off x="342900" y="3003021"/>
            <a:ext cx="3810000" cy="1524000"/>
          </a:xfrm>
          <a:prstGeom prst="round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CardAccent3"/>
          <p:cNvSpPr/>
          <p:nvPr/>
        </p:nvSpPr>
        <p:spPr>
          <a:xfrm>
            <a:off x="342900" y="3003021"/>
            <a:ext cx="91440" cy="1524000"/>
          </a:xfrm>
          <a:prstGeom prst="rect">
            <a:avLst/>
          </a:prstGeom>
          <a:solidFill>
            <a:srgbClr val="255C7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Val3"/>
          <p:cNvSpPr/>
          <p:nvPr/>
        </p:nvSpPr>
        <p:spPr>
          <a:xfrm>
            <a:off x="495300" y="3117321"/>
            <a:ext cx="3581400" cy="83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255C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42%</a:t>
            </a:r>
          </a:p>
          <a:p>
            <a:r>
              <a:rPr lang="zh-TW" sz="12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大型企業遷移至 AI 智慧夥伴架構</a:t>
            </a:r>
          </a:p>
        </p:txBody>
      </p:sp>
      <p:sp>
        <p:nvSpPr>
          <p:cNvPr id="24" name="Card4"/>
          <p:cNvSpPr/>
          <p:nvPr/>
        </p:nvSpPr>
        <p:spPr>
          <a:xfrm>
            <a:off x="4381500" y="3003021"/>
            <a:ext cx="3810000" cy="1524000"/>
          </a:xfrm>
          <a:prstGeom prst="round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CardAccent4"/>
          <p:cNvSpPr/>
          <p:nvPr/>
        </p:nvSpPr>
        <p:spPr>
          <a:xfrm>
            <a:off x="4381500" y="3003021"/>
            <a:ext cx="91440" cy="1524000"/>
          </a:xfrm>
          <a:prstGeom prst="rect">
            <a:avLst/>
          </a:prstGeom>
          <a:solidFill>
            <a:srgbClr val="E8A83C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Val4"/>
          <p:cNvSpPr/>
          <p:nvPr/>
        </p:nvSpPr>
        <p:spPr>
          <a:xfrm>
            <a:off x="4533900" y="3117321"/>
            <a:ext cx="3581400" cy="83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35%</a:t>
            </a:r>
          </a:p>
          <a:p>
            <a:r>
              <a:rPr lang="zh-TW" sz="12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導入智慧夥伴後營運效率提升幅度</a:t>
            </a:r>
          </a:p>
        </p:txBody>
      </p:sp>
      <p:sp>
        <p:nvSpPr>
          <p:cNvPr id="25" name="Card5"/>
          <p:cNvSpPr/>
          <p:nvPr/>
        </p:nvSpPr>
        <p:spPr>
          <a:xfrm>
            <a:off x="8420100" y="3003021"/>
            <a:ext cx="3771900" cy="1524000"/>
          </a:xfrm>
          <a:prstGeom prst="round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CardAccent5"/>
          <p:cNvSpPr/>
          <p:nvPr/>
        </p:nvSpPr>
        <p:spPr>
          <a:xfrm>
            <a:off x="8420100" y="3003021"/>
            <a:ext cx="3771900" cy="1524000"/>
          </a:xfrm>
          <a:prstGeom prst="rect">
            <a:avLst/>
          </a:prstGeom>
          <a:solidFill>
            <a:srgbClr val="7A4F2E"/>
          </a:solidFill>
          <a:ln w="0">
            <a:noFill/>
          </a:ln>
        </p:spPr>
        <p:txBody>
          <a:bodyPr/>
          <a:lstStyle/>
          <a:p>
            <a:endParaRPr lang="zh-TW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Val5"/>
          <p:cNvSpPr/>
          <p:nvPr/>
        </p:nvSpPr>
        <p:spPr>
          <a:xfrm>
            <a:off x="8572500" y="3117321"/>
            <a:ext cx="3771900" cy="83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$4.4兆</a:t>
            </a:r>
          </a:p>
          <a:p>
            <a:r>
              <a:rPr 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2026-2030 年智慧夥伴創造的年度價值</a:t>
            </a:r>
          </a:p>
        </p:txBody>
      </p:sp>
    </p:spTree>
    <p:extLst>
      <p:ext uri="{BB962C8B-B14F-4D97-AF65-F5344CB8AC3E}">
        <p14:creationId xmlns:p14="http://schemas.microsoft.com/office/powerpoint/2010/main" val="330863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  </a:t>
            </a:r>
            <a:r>
              <a:rPr lang="zh-TW" sz="11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傳統客服的困境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傳統客服模式的四大痛點</a:t>
            </a:r>
          </a:p>
        </p:txBody>
      </p:sp>
      <p:sp>
        <p:nvSpPr>
          <p:cNvPr id="20" name="Card0"/>
          <p:cNvSpPr/>
          <p:nvPr/>
        </p:nvSpPr>
        <p:spPr>
          <a:xfrm>
            <a:off x="342900" y="1212324"/>
            <a:ext cx="2743200" cy="36576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8000">
            <a:solidFill>
              <a:srgbClr val="EDE5D8"/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Bar0"/>
          <p:cNvSpPr/>
          <p:nvPr/>
        </p:nvSpPr>
        <p:spPr>
          <a:xfrm>
            <a:off x="342900" y="1212324"/>
            <a:ext cx="2743200" cy="182880"/>
          </a:xfrm>
          <a:prstGeom prst="rect">
            <a:avLst/>
          </a:prstGeom>
          <a:solidFill>
            <a:srgbClr val="B04D20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Content0"/>
          <p:cNvSpPr/>
          <p:nvPr/>
        </p:nvSpPr>
        <p:spPr>
          <a:xfrm>
            <a:off x="495300" y="1486644"/>
            <a:ext cx="2438400" cy="3200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成本高昂</a:t>
            </a:r>
          </a:p>
          <a:p>
            <a:pPr>
              <a:spcBef>
                <a:spcPts val="400"/>
              </a:spcBef>
            </a:pPr>
            <a:r>
              <a:rPr lang="zh-TW" sz="3200" b="1" dirty="0">
                <a:solidFill>
                  <a:srgbClr val="B04D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$6–$12</a:t>
            </a:r>
          </a:p>
          <a:p>
            <a:r>
              <a:rPr lang="zh-TW" sz="12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每通電話成本</a:t>
            </a:r>
          </a:p>
          <a:p>
            <a:pPr>
              <a:spcBef>
                <a:spcPts val="600"/>
              </a:spcBef>
            </a:pPr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傳統電話客服每通平均處理成本 6–12 美元，人力支出佔企業客服預算的 70% 以上</a:t>
            </a:r>
          </a:p>
        </p:txBody>
      </p:sp>
      <p:sp>
        <p:nvSpPr>
          <p:cNvPr id="30" name="Card1"/>
          <p:cNvSpPr/>
          <p:nvPr/>
        </p:nvSpPr>
        <p:spPr>
          <a:xfrm>
            <a:off x="3314700" y="1212324"/>
            <a:ext cx="2743200" cy="36576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8000">
            <a:solidFill>
              <a:srgbClr val="EDE5D8"/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Bar1"/>
          <p:cNvSpPr/>
          <p:nvPr/>
        </p:nvSpPr>
        <p:spPr>
          <a:xfrm>
            <a:off x="3314700" y="1212324"/>
            <a:ext cx="2743200" cy="182880"/>
          </a:xfrm>
          <a:prstGeom prst="rect">
            <a:avLst/>
          </a:prstGeom>
          <a:solidFill>
            <a:srgbClr val="D0632A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Content1"/>
          <p:cNvSpPr/>
          <p:nvPr/>
        </p:nvSpPr>
        <p:spPr>
          <a:xfrm>
            <a:off x="3467100" y="1486644"/>
            <a:ext cx="2438400" cy="3200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等待時間長</a:t>
            </a:r>
          </a:p>
          <a:p>
            <a:pPr>
              <a:spcBef>
                <a:spcPts val="400"/>
              </a:spcBef>
            </a:pPr>
            <a:r>
              <a:rPr lang="zh-TW" sz="32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分鐘+</a:t>
            </a:r>
          </a:p>
          <a:p>
            <a:r>
              <a:rPr lang="zh-TW" sz="12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平均客戶等待</a:t>
            </a:r>
          </a:p>
          <a:p>
            <a:pPr>
              <a:spcBef>
                <a:spcPts val="600"/>
              </a:spcBef>
            </a:pPr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客戶平均等待超過 5 分鐘，數位原生世代期望秒級回應，等待直接導致客戶流失</a:t>
            </a:r>
          </a:p>
        </p:txBody>
      </p:sp>
      <p:sp>
        <p:nvSpPr>
          <p:cNvPr id="40" name="Card2"/>
          <p:cNvSpPr/>
          <p:nvPr/>
        </p:nvSpPr>
        <p:spPr>
          <a:xfrm>
            <a:off x="6286500" y="1212324"/>
            <a:ext cx="2743200" cy="36576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8000">
            <a:solidFill>
              <a:srgbClr val="EDE5D8"/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Bar2"/>
          <p:cNvSpPr/>
          <p:nvPr/>
        </p:nvSpPr>
        <p:spPr>
          <a:xfrm>
            <a:off x="6286500" y="1212324"/>
            <a:ext cx="2743200" cy="182880"/>
          </a:xfrm>
          <a:prstGeom prst="rect">
            <a:avLst/>
          </a:prstGeom>
          <a:solidFill>
            <a:srgbClr val="255C7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Content2"/>
          <p:cNvSpPr/>
          <p:nvPr/>
        </p:nvSpPr>
        <p:spPr>
          <a:xfrm>
            <a:off x="6438900" y="1486644"/>
            <a:ext cx="2438400" cy="3200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品質不一致</a:t>
            </a:r>
          </a:p>
          <a:p>
            <a:pPr>
              <a:spcBef>
                <a:spcPts val="400"/>
              </a:spcBef>
            </a:pPr>
            <a:r>
              <a:rPr lang="zh-TW" sz="3200" b="1" dirty="0">
                <a:solidFill>
                  <a:srgbClr val="255C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 班制</a:t>
            </a:r>
          </a:p>
          <a:p>
            <a:r>
              <a:rPr lang="zh-TW" sz="12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排班困難</a:t>
            </a:r>
          </a:p>
          <a:p>
            <a:pPr>
              <a:spcBef>
                <a:spcPts val="600"/>
              </a:spcBef>
            </a:pPr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人工客服因疲勞、情緒與培訓程度不同，服務品質參差不齊，難以標準化管理</a:t>
            </a:r>
          </a:p>
        </p:txBody>
      </p:sp>
      <p:sp>
        <p:nvSpPr>
          <p:cNvPr id="50" name="Card3"/>
          <p:cNvSpPr/>
          <p:nvPr/>
        </p:nvSpPr>
        <p:spPr>
          <a:xfrm>
            <a:off x="9258300" y="1212324"/>
            <a:ext cx="2743200" cy="36576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8000">
            <a:solidFill>
              <a:srgbClr val="EDE5D8"/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Bar3"/>
          <p:cNvSpPr/>
          <p:nvPr/>
        </p:nvSpPr>
        <p:spPr>
          <a:xfrm>
            <a:off x="9258300" y="1212324"/>
            <a:ext cx="2743200" cy="182880"/>
          </a:xfrm>
          <a:prstGeom prst="rect">
            <a:avLst/>
          </a:prstGeom>
          <a:solidFill>
            <a:srgbClr val="2F7A6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Content3"/>
          <p:cNvSpPr/>
          <p:nvPr/>
        </p:nvSpPr>
        <p:spPr>
          <a:xfrm>
            <a:off x="9410700" y="1486644"/>
            <a:ext cx="2438400" cy="3200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 24/7</a:t>
            </a:r>
          </a:p>
          <a:p>
            <a:pPr>
              <a:spcBef>
                <a:spcPts val="400"/>
              </a:spcBef>
            </a:pPr>
            <a:r>
              <a:rPr lang="zh-TW" sz="3200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 hrs</a:t>
            </a:r>
          </a:p>
          <a:p>
            <a:r>
              <a:rPr lang="zh-TW" sz="12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典型服務時段</a:t>
            </a:r>
          </a:p>
          <a:p>
            <a:pPr>
              <a:spcBef>
                <a:spcPts val="600"/>
              </a:spcBef>
            </a:pPr>
            <a:r>
              <a:rPr lang="zh-TW" sz="16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傳統客服中心受限於工時，跨時區企業需支付三班制高額薪資才能全天候服務</a:t>
            </a:r>
          </a:p>
        </p:txBody>
      </p:sp>
      <p:sp>
        <p:nvSpPr>
          <p:cNvPr id="90" name="Source"/>
          <p:cNvSpPr/>
          <p:nvPr/>
        </p:nvSpPr>
        <p:spPr>
          <a:xfrm>
            <a:off x="342900" y="5943600"/>
            <a:ext cx="11200000" cy="30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資料來源：McKinsey Research 2025</a:t>
            </a:r>
          </a:p>
        </p:txBody>
      </p:sp>
    </p:spTree>
    <p:extLst>
      <p:ext uri="{BB962C8B-B14F-4D97-AF65-F5344CB8AC3E}">
        <p14:creationId xmlns:p14="http://schemas.microsoft.com/office/powerpoint/2010/main" val="161846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第一章  </a:t>
            </a:r>
            <a:r>
              <a:rPr lang="zh-TW" sz="11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效率革命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聊天機器人的崛起：2016–2026</a:t>
            </a:r>
          </a:p>
        </p:txBody>
      </p:sp>
      <p:sp>
        <p:nvSpPr>
          <p:cNvPr id="20" name="Dot0"/>
          <p:cNvSpPr/>
          <p:nvPr/>
        </p:nvSpPr>
        <p:spPr>
          <a:xfrm>
            <a:off x="800100" y="1463580"/>
            <a:ext cx="182880" cy="182880"/>
          </a:xfrm>
          <a:prstGeom prst="ellipse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Line0"/>
          <p:cNvSpPr/>
          <p:nvPr/>
        </p:nvSpPr>
        <p:spPr>
          <a:xfrm>
            <a:off x="882396" y="1646460"/>
            <a:ext cx="18288" cy="667120"/>
          </a:xfrm>
          <a:prstGeom prst="rect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MilText0"/>
          <p:cNvSpPr/>
          <p:nvPr/>
        </p:nvSpPr>
        <p:spPr>
          <a:xfrm>
            <a:off x="1074420" y="1356325"/>
            <a:ext cx="4800600" cy="758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20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1990s  </a:t>
            </a:r>
            <a:r>
              <a:rPr lang="zh-TW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電話客服中心</a:t>
            </a:r>
          </a:p>
          <a:p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處理成本高、等待時間長</a:t>
            </a:r>
          </a:p>
        </p:txBody>
      </p:sp>
      <p:sp>
        <p:nvSpPr>
          <p:cNvPr id="21" name="Dot1"/>
          <p:cNvSpPr/>
          <p:nvPr/>
        </p:nvSpPr>
        <p:spPr>
          <a:xfrm>
            <a:off x="800100" y="2313580"/>
            <a:ext cx="182880" cy="182880"/>
          </a:xfrm>
          <a:prstGeom prst="ellipse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Line1"/>
          <p:cNvSpPr/>
          <p:nvPr/>
        </p:nvSpPr>
        <p:spPr>
          <a:xfrm>
            <a:off x="882396" y="2496460"/>
            <a:ext cx="18288" cy="667120"/>
          </a:xfrm>
          <a:prstGeom prst="rect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MilText1"/>
          <p:cNvSpPr/>
          <p:nvPr/>
        </p:nvSpPr>
        <p:spPr>
          <a:xfrm>
            <a:off x="1074420" y="2206325"/>
            <a:ext cx="4800600" cy="758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20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2000s  </a:t>
            </a:r>
            <a:r>
              <a:rPr lang="zh-TW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Email 與線上表單</a:t>
            </a:r>
          </a:p>
          <a:p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回應延遲，客戶體驗差</a:t>
            </a:r>
          </a:p>
        </p:txBody>
      </p:sp>
      <p:sp>
        <p:nvSpPr>
          <p:cNvPr id="22" name="Dot2"/>
          <p:cNvSpPr/>
          <p:nvPr/>
        </p:nvSpPr>
        <p:spPr>
          <a:xfrm>
            <a:off x="800100" y="3163580"/>
            <a:ext cx="182880" cy="182880"/>
          </a:xfrm>
          <a:prstGeom prst="ellipse">
            <a:avLst/>
          </a:prstGeom>
          <a:solidFill>
            <a:srgbClr val="E8A83C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Line2"/>
          <p:cNvSpPr/>
          <p:nvPr/>
        </p:nvSpPr>
        <p:spPr>
          <a:xfrm>
            <a:off x="882396" y="3346460"/>
            <a:ext cx="18288" cy="667120"/>
          </a:xfrm>
          <a:prstGeom prst="rect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MilText2"/>
          <p:cNvSpPr/>
          <p:nvPr/>
        </p:nvSpPr>
        <p:spPr>
          <a:xfrm>
            <a:off x="1074420" y="3056325"/>
            <a:ext cx="4800600" cy="758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20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2016  </a:t>
            </a:r>
            <a:r>
              <a:rPr lang="zh-TW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FB Messenger 開放 Bot API</a:t>
            </a:r>
          </a:p>
          <a:p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規則引擎機器人大規模導入</a:t>
            </a:r>
          </a:p>
        </p:txBody>
      </p:sp>
      <p:sp>
        <p:nvSpPr>
          <p:cNvPr id="23" name="Dot3"/>
          <p:cNvSpPr/>
          <p:nvPr/>
        </p:nvSpPr>
        <p:spPr>
          <a:xfrm>
            <a:off x="800100" y="4013580"/>
            <a:ext cx="182880" cy="182880"/>
          </a:xfrm>
          <a:prstGeom prst="ellipse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Line3"/>
          <p:cNvSpPr/>
          <p:nvPr/>
        </p:nvSpPr>
        <p:spPr>
          <a:xfrm>
            <a:off x="882396" y="4196460"/>
            <a:ext cx="18288" cy="667120"/>
          </a:xfrm>
          <a:prstGeom prst="rect">
            <a:avLst/>
          </a:prstGeom>
          <a:solidFill>
            <a:srgbClr val="EDE5D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MilText3"/>
          <p:cNvSpPr/>
          <p:nvPr/>
        </p:nvSpPr>
        <p:spPr>
          <a:xfrm>
            <a:off x="1074420" y="3906325"/>
            <a:ext cx="4800600" cy="758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20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2020+  </a:t>
            </a:r>
            <a:r>
              <a:rPr lang="zh-TW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NLP 強化機器人</a:t>
            </a:r>
          </a:p>
          <a:p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 60–80% 常見查詢</a:t>
            </a:r>
          </a:p>
        </p:txBody>
      </p:sp>
      <p:sp>
        <p:nvSpPr>
          <p:cNvPr id="24" name="Dot4"/>
          <p:cNvSpPr/>
          <p:nvPr/>
        </p:nvSpPr>
        <p:spPr>
          <a:xfrm>
            <a:off x="800100" y="4863580"/>
            <a:ext cx="182880" cy="182880"/>
          </a:xfrm>
          <a:prstGeom prst="ellipse">
            <a:avLst/>
          </a:prstGeom>
          <a:solidFill>
            <a:srgbClr val="D0632A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MilText4"/>
          <p:cNvSpPr/>
          <p:nvPr/>
        </p:nvSpPr>
        <p:spPr>
          <a:xfrm>
            <a:off x="1074420" y="4756325"/>
            <a:ext cx="4800600" cy="758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r>
              <a:rPr lang="zh-TW" sz="20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2023+  </a:t>
            </a:r>
            <a:r>
              <a:rPr lang="zh-TW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LLM 驅動智慧夥伴</a:t>
            </a:r>
          </a:p>
          <a:p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語意理解、多輪對話、主動建議</a:t>
            </a:r>
          </a:p>
        </p:txBody>
      </p:sp>
      <p:sp>
        <p:nvSpPr>
          <p:cNvPr id="60" name="BenefitsBg"/>
          <p:cNvSpPr/>
          <p:nvPr/>
        </p:nvSpPr>
        <p:spPr>
          <a:xfrm>
            <a:off x="6400800" y="1219200"/>
            <a:ext cx="5486400" cy="4900800"/>
          </a:xfrm>
          <a:prstGeom prst="roundRect">
            <a:avLst>
              <a:gd name="adj" fmla="val 5000"/>
            </a:avLst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Benefit0"/>
          <p:cNvSpPr/>
          <p:nvPr/>
        </p:nvSpPr>
        <p:spPr>
          <a:xfrm>
            <a:off x="6553200" y="1371600"/>
            <a:ext cx="51816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32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  </a:t>
            </a:r>
            <a:r>
              <a:rPr lang="zh-TW" sz="1400" b="0" dirty="0">
                <a:solidFill>
                  <a:srgbClr val="FAF6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客戶首次回應時間縮短</a:t>
            </a: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資料來源：Drift/Salesforce</a:t>
            </a:r>
          </a:p>
        </p:txBody>
      </p:sp>
      <p:sp>
        <p:nvSpPr>
          <p:cNvPr id="80" name="BDiv0"/>
          <p:cNvSpPr/>
          <p:nvPr/>
        </p:nvSpPr>
        <p:spPr>
          <a:xfrm>
            <a:off x="6706200" y="2286000"/>
            <a:ext cx="4876800" cy="18288"/>
          </a:xfrm>
          <a:prstGeom prst="rect">
            <a:avLst/>
          </a:prstGeom>
          <a:solidFill>
            <a:srgbClr val="4A3520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Benefit1"/>
          <p:cNvSpPr/>
          <p:nvPr/>
        </p:nvSpPr>
        <p:spPr>
          <a:xfrm>
            <a:off x="6553200" y="2514600"/>
            <a:ext cx="51816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32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  </a:t>
            </a:r>
            <a:r>
              <a:rPr lang="zh-TW" sz="1400" b="0" dirty="0">
                <a:solidFill>
                  <a:srgbClr val="FAF6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人力客服需求降低</a:t>
            </a: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資料來源：IBM 研究數據</a:t>
            </a:r>
          </a:p>
        </p:txBody>
      </p:sp>
      <p:sp>
        <p:nvSpPr>
          <p:cNvPr id="81" name="BDiv1"/>
          <p:cNvSpPr/>
          <p:nvPr/>
        </p:nvSpPr>
        <p:spPr>
          <a:xfrm>
            <a:off x="6706200" y="3429000"/>
            <a:ext cx="4876800" cy="18288"/>
          </a:xfrm>
          <a:prstGeom prst="rect">
            <a:avLst/>
          </a:prstGeom>
          <a:solidFill>
            <a:srgbClr val="4A3520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Benefit2"/>
          <p:cNvSpPr/>
          <p:nvPr/>
        </p:nvSpPr>
        <p:spPr>
          <a:xfrm>
            <a:off x="6553200" y="3657600"/>
            <a:ext cx="51816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32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60–80%  </a:t>
            </a:r>
            <a:r>
              <a:rPr lang="zh-TW" sz="1400" b="0" dirty="0">
                <a:solidFill>
                  <a:srgbClr val="FAF6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常見查詢可由機器人處理</a:t>
            </a: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資料來源：Gartner</a:t>
            </a:r>
          </a:p>
        </p:txBody>
      </p:sp>
      <p:sp>
        <p:nvSpPr>
          <p:cNvPr id="82" name="BDiv2"/>
          <p:cNvSpPr/>
          <p:nvPr/>
        </p:nvSpPr>
        <p:spPr>
          <a:xfrm>
            <a:off x="6706200" y="4572000"/>
            <a:ext cx="4876800" cy="18288"/>
          </a:xfrm>
          <a:prstGeom prst="rect">
            <a:avLst/>
          </a:prstGeom>
          <a:solidFill>
            <a:srgbClr val="4A3520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Benefit3"/>
          <p:cNvSpPr/>
          <p:nvPr/>
        </p:nvSpPr>
        <p:spPr>
          <a:xfrm>
            <a:off x="6553200" y="4800600"/>
            <a:ext cx="51816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32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88%  </a:t>
            </a:r>
            <a:r>
              <a:rPr lang="zh-TW" sz="1400" b="0" dirty="0">
                <a:solidFill>
                  <a:srgbClr val="FAF6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客戶因良好服務再次購買</a:t>
            </a: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資料來源：Salesforce 2025</a:t>
            </a:r>
          </a:p>
        </p:txBody>
      </p:sp>
    </p:spTree>
    <p:extLst>
      <p:ext uri="{BB962C8B-B14F-4D97-AF65-F5344CB8AC3E}">
        <p14:creationId xmlns:p14="http://schemas.microsoft.com/office/powerpoint/2010/main" val="3974798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B04D20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FFFFFF">
                    <a:alpha val="7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聊天機器人的天花板  </a:t>
            </a:r>
            <a:r>
              <a:rPr lang="zh-TW" sz="1100" b="0" dirty="0">
                <a:solidFill>
                  <a:srgbClr val="FFFFFF">
                    <a:alpha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CHATBOT LIMITATIONS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54% 的消費者感到沮喪——原因在哪？</a:t>
            </a:r>
          </a:p>
        </p:txBody>
      </p:sp>
      <p:sp>
        <p:nvSpPr>
          <p:cNvPr id="20" name="LimCard0"/>
          <p:cNvSpPr/>
          <p:nvPr/>
        </p:nvSpPr>
        <p:spPr>
          <a:xfrm>
            <a:off x="342900" y="1280700"/>
            <a:ext cx="5943600" cy="9906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B04D20">
                <a:alpha val="30000"/>
              </a:srgbClr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LimContent0"/>
          <p:cNvSpPr/>
          <p:nvPr/>
        </p:nvSpPr>
        <p:spPr>
          <a:xfrm>
            <a:off x="609600" y="1395000"/>
            <a:ext cx="5715000" cy="76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2200" b="1" dirty="0">
                <a:solidFill>
                  <a:srgbClr val="B04D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54%  </a:t>
            </a:r>
            <a:r>
              <a:rPr lang="zh-TW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互動令人沮喪</a:t>
            </a:r>
            <a:endParaRPr lang="zh-TW" sz="1600" b="1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無法理解複雜語意，頻繁要求重新輸入</a:t>
            </a:r>
          </a:p>
        </p:txBody>
      </p:sp>
      <p:sp>
        <p:nvSpPr>
          <p:cNvPr id="21" name="LimCard1"/>
          <p:cNvSpPr/>
          <p:nvPr/>
        </p:nvSpPr>
        <p:spPr>
          <a:xfrm>
            <a:off x="342900" y="2423700"/>
            <a:ext cx="5943600" cy="9906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D0632A">
                <a:alpha val="30000"/>
              </a:srgbClr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LimContent1"/>
          <p:cNvSpPr/>
          <p:nvPr/>
        </p:nvSpPr>
        <p:spPr>
          <a:xfrm>
            <a:off x="609600" y="2538000"/>
            <a:ext cx="5715000" cy="76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22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無法記憶  </a:t>
            </a:r>
            <a:r>
              <a:rPr lang="zh-TW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上下文斷裂</a:t>
            </a:r>
            <a:endParaRPr lang="zh-TW" sz="1600" b="1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每次對話都是獨立事件，無法追蹤任務進度</a:t>
            </a:r>
          </a:p>
        </p:txBody>
      </p:sp>
      <p:sp>
        <p:nvSpPr>
          <p:cNvPr id="22" name="LimCard2"/>
          <p:cNvSpPr/>
          <p:nvPr/>
        </p:nvSpPr>
        <p:spPr>
          <a:xfrm>
            <a:off x="342900" y="3566700"/>
            <a:ext cx="5943600" cy="9906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E8A83C">
                <a:alpha val="30000"/>
              </a:srgbClr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LimContent2"/>
          <p:cNvSpPr/>
          <p:nvPr/>
        </p:nvSpPr>
        <p:spPr>
          <a:xfrm>
            <a:off x="609600" y="3681000"/>
            <a:ext cx="5715000" cy="76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22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無法判斷  </a:t>
            </a:r>
            <a:r>
              <a:rPr lang="zh-TW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腳本迴圈陷阱</a:t>
            </a:r>
            <a:endParaRPr lang="zh-TW" sz="1600" b="1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複雜情境下陷入無限循環，無法解決問題</a:t>
            </a:r>
          </a:p>
        </p:txBody>
      </p:sp>
      <p:sp>
        <p:nvSpPr>
          <p:cNvPr id="23" name="LimCard3"/>
          <p:cNvSpPr/>
          <p:nvPr/>
        </p:nvSpPr>
        <p:spPr>
          <a:xfrm>
            <a:off x="342900" y="4709700"/>
            <a:ext cx="5943600" cy="9906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7A4F2E">
                <a:alpha val="30000"/>
              </a:srgbClr>
            </a:solidFill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LimContent3"/>
          <p:cNvSpPr/>
          <p:nvPr/>
        </p:nvSpPr>
        <p:spPr>
          <a:xfrm>
            <a:off x="609600" y="4824000"/>
            <a:ext cx="5715000" cy="76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2200" b="1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力不從心  </a:t>
            </a:r>
            <a:r>
              <a:rPr lang="zh-TW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企業內部場景</a:t>
            </a:r>
            <a:endParaRPr lang="zh-TW" sz="1600" b="1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跨部門協作、知識管理、策略決策皆無法勝任</a:t>
            </a:r>
          </a:p>
        </p:txBody>
      </p:sp>
      <p:sp>
        <p:nvSpPr>
          <p:cNvPr id="90" name="Source"/>
          <p:cNvSpPr/>
          <p:nvPr/>
        </p:nvSpPr>
        <p:spPr>
          <a:xfrm>
            <a:off x="342900" y="5943600"/>
            <a:ext cx="5943600" cy="30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資料來源：Forrester Research 2025</a:t>
            </a:r>
          </a:p>
        </p:txBody>
      </p:sp>
      <p:graphicFrame>
        <p:nvGraphicFramePr>
          <p:cNvPr id="100" name="DonutChart"/>
          <p:cNvGraphicFramePr/>
          <p:nvPr>
            <p:extLst>
              <p:ext uri="{D42A27DB-BD31-4B8C-83A1-F6EECF244321}">
                <p14:modId xmlns:p14="http://schemas.microsoft.com/office/powerpoint/2010/main" val="3859634707"/>
              </p:ext>
            </p:extLst>
          </p:nvPr>
        </p:nvGraphicFramePr>
        <p:xfrm>
          <a:off x="6553200" y="1219200"/>
          <a:ext cx="5486400" cy="4877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341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2F7A6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FFFFFF">
                    <a:alpha val="6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典範轉移  </a:t>
            </a:r>
            <a:r>
              <a:rPr lang="zh-TW" sz="1100" b="0" dirty="0">
                <a:solidFill>
                  <a:srgbClr val="FFFFFF">
                    <a:alpha val="4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PARADIGM SHIFT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 vs 智慧夥伴：五大關鍵差異</a:t>
            </a:r>
          </a:p>
        </p:txBody>
      </p:sp>
      <p:sp>
        <p:nvSpPr>
          <p:cNvPr id="20" name="ColHdr0"/>
          <p:cNvSpPr/>
          <p:nvPr/>
        </p:nvSpPr>
        <p:spPr>
          <a:xfrm>
            <a:off x="342900" y="1219200"/>
            <a:ext cx="1828800" cy="457200"/>
          </a:xfrm>
          <a:prstGeom prst="rect">
            <a:avLst/>
          </a:prstGeom>
          <a:solidFill>
            <a:srgbClr val="E8A83C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維度</a:t>
            </a:r>
          </a:p>
        </p:txBody>
      </p:sp>
      <p:sp>
        <p:nvSpPr>
          <p:cNvPr id="21" name="ColHdr1"/>
          <p:cNvSpPr/>
          <p:nvPr/>
        </p:nvSpPr>
        <p:spPr>
          <a:xfrm>
            <a:off x="2400300" y="1219200"/>
            <a:ext cx="4571400" cy="457200"/>
          </a:xfrm>
          <a:prstGeom prst="rect">
            <a:avLst/>
          </a:prstGeom>
          <a:solidFill>
            <a:srgbClr val="4A3520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傳統聊天機器人</a:t>
            </a:r>
          </a:p>
        </p:txBody>
      </p:sp>
      <p:sp>
        <p:nvSpPr>
          <p:cNvPr id="22" name="ColHdr2"/>
          <p:cNvSpPr/>
          <p:nvPr/>
        </p:nvSpPr>
        <p:spPr>
          <a:xfrm>
            <a:off x="7086300" y="1219200"/>
            <a:ext cx="4571400" cy="457200"/>
          </a:xfrm>
          <a:prstGeom prst="rect">
            <a:avLst/>
          </a:prstGeom>
          <a:solidFill>
            <a:srgbClr val="D0632A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智慧夥伴</a:t>
            </a:r>
          </a:p>
        </p:txBody>
      </p:sp>
      <p:sp>
        <p:nvSpPr>
          <p:cNvPr id="30" name="RowBg0"/>
          <p:cNvSpPr/>
          <p:nvPr/>
        </p:nvSpPr>
        <p:spPr>
          <a:xfrm>
            <a:off x="342900" y="1676400"/>
            <a:ext cx="11505600" cy="79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Dim0"/>
          <p:cNvSpPr/>
          <p:nvPr/>
        </p:nvSpPr>
        <p:spPr>
          <a:xfrm>
            <a:off x="342900" y="1676400"/>
            <a:ext cx="1828800" cy="793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語言理解</a:t>
            </a:r>
          </a:p>
        </p:txBody>
      </p:sp>
      <p:sp>
        <p:nvSpPr>
          <p:cNvPr id="50" name="Bot0"/>
          <p:cNvSpPr/>
          <p:nvPr/>
        </p:nvSpPr>
        <p:spPr>
          <a:xfrm>
            <a:off x="2400300" y="1676400"/>
            <a:ext cx="4571400" cy="793800"/>
          </a:xfrm>
          <a:prstGeom prst="rect">
            <a:avLst/>
          </a:prstGeom>
          <a:noFill/>
          <a:ln w="18000">
            <a:solidFill>
              <a:srgbClr val="EDE5D8"/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關鍵字匹配</a:t>
            </a:r>
          </a:p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預設意圖分類</a:t>
            </a:r>
          </a:p>
        </p:txBody>
      </p:sp>
      <p:sp>
        <p:nvSpPr>
          <p:cNvPr id="60" name="AI0"/>
          <p:cNvSpPr/>
          <p:nvPr/>
        </p:nvSpPr>
        <p:spPr>
          <a:xfrm>
            <a:off x="7086300" y="1676400"/>
            <a:ext cx="4571400" cy="793800"/>
          </a:xfrm>
          <a:prstGeom prst="rect">
            <a:avLst/>
          </a:prstGeom>
          <a:solidFill>
            <a:srgbClr val="D0632A">
              <a:alpha val="8000"/>
            </a:srgbClr>
          </a:solidFill>
          <a:ln w="18000">
            <a:solidFill>
              <a:srgbClr val="D0632A">
                <a:alpha val="30000"/>
              </a:srgbClr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LLM 深層語意理解</a:t>
            </a:r>
          </a:p>
          <a:p>
            <a:pPr algn="ctr"/>
            <a:r>
              <a:rPr lang="zh-TW" sz="16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解讀模糊、隱含指令</a:t>
            </a:r>
          </a:p>
        </p:txBody>
      </p:sp>
      <p:sp>
        <p:nvSpPr>
          <p:cNvPr id="31" name="RowBg1"/>
          <p:cNvSpPr/>
          <p:nvPr/>
        </p:nvSpPr>
        <p:spPr>
          <a:xfrm>
            <a:off x="342900" y="2470200"/>
            <a:ext cx="11505600" cy="793800"/>
          </a:xfrm>
          <a:prstGeom prst="rect">
            <a:avLst/>
          </a:prstGeom>
          <a:solidFill>
            <a:srgbClr val="F8F3EC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Dim1"/>
          <p:cNvSpPr/>
          <p:nvPr/>
        </p:nvSpPr>
        <p:spPr>
          <a:xfrm>
            <a:off x="342900" y="2470200"/>
            <a:ext cx="1828800" cy="793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對話記憶</a:t>
            </a:r>
          </a:p>
        </p:txBody>
      </p:sp>
      <p:sp>
        <p:nvSpPr>
          <p:cNvPr id="51" name="Bot1"/>
          <p:cNvSpPr/>
          <p:nvPr/>
        </p:nvSpPr>
        <p:spPr>
          <a:xfrm>
            <a:off x="2400300" y="2470200"/>
            <a:ext cx="4571400" cy="793800"/>
          </a:xfrm>
          <a:prstGeom prst="rect">
            <a:avLst/>
          </a:prstGeom>
          <a:noFill/>
          <a:ln w="18000">
            <a:solidFill>
              <a:srgbClr val="EDE5D8"/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無狀態</a:t>
            </a:r>
          </a:p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每次互動獨立</a:t>
            </a:r>
          </a:p>
        </p:txBody>
      </p:sp>
      <p:sp>
        <p:nvSpPr>
          <p:cNvPr id="61" name="AI1"/>
          <p:cNvSpPr/>
          <p:nvPr/>
        </p:nvSpPr>
        <p:spPr>
          <a:xfrm>
            <a:off x="7086300" y="2470200"/>
            <a:ext cx="4571400" cy="793800"/>
          </a:xfrm>
          <a:prstGeom prst="rect">
            <a:avLst/>
          </a:prstGeom>
          <a:solidFill>
            <a:srgbClr val="D0632A">
              <a:alpha val="8000"/>
            </a:srgbClr>
          </a:solidFill>
          <a:ln w="18000">
            <a:solidFill>
              <a:srgbClr val="D0632A">
                <a:alpha val="30000"/>
              </a:srgbClr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長期記憶</a:t>
            </a:r>
          </a:p>
          <a:p>
            <a:pPr algn="ctr"/>
            <a:r>
              <a:rPr lang="zh-TW" sz="16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追蹤任務進度</a:t>
            </a:r>
          </a:p>
        </p:txBody>
      </p:sp>
      <p:sp>
        <p:nvSpPr>
          <p:cNvPr id="32" name="RowBg2"/>
          <p:cNvSpPr/>
          <p:nvPr/>
        </p:nvSpPr>
        <p:spPr>
          <a:xfrm>
            <a:off x="342900" y="3264000"/>
            <a:ext cx="11505600" cy="79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Dim2"/>
          <p:cNvSpPr/>
          <p:nvPr/>
        </p:nvSpPr>
        <p:spPr>
          <a:xfrm>
            <a:off x="342900" y="3264000"/>
            <a:ext cx="1828800" cy="793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主動性</a:t>
            </a:r>
          </a:p>
        </p:txBody>
      </p:sp>
      <p:sp>
        <p:nvSpPr>
          <p:cNvPr id="52" name="Bot2"/>
          <p:cNvSpPr/>
          <p:nvPr/>
        </p:nvSpPr>
        <p:spPr>
          <a:xfrm>
            <a:off x="2400300" y="3264000"/>
            <a:ext cx="4571400" cy="793800"/>
          </a:xfrm>
          <a:prstGeom prst="rect">
            <a:avLst/>
          </a:prstGeom>
          <a:noFill/>
          <a:ln w="18000">
            <a:solidFill>
              <a:srgbClr val="EDE5D8"/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被動回應</a:t>
            </a:r>
          </a:p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等待用戶發問</a:t>
            </a:r>
          </a:p>
        </p:txBody>
      </p:sp>
      <p:sp>
        <p:nvSpPr>
          <p:cNvPr id="62" name="AI2"/>
          <p:cNvSpPr/>
          <p:nvPr/>
        </p:nvSpPr>
        <p:spPr>
          <a:xfrm>
            <a:off x="7086300" y="3264000"/>
            <a:ext cx="4571400" cy="793800"/>
          </a:xfrm>
          <a:prstGeom prst="rect">
            <a:avLst/>
          </a:prstGeom>
          <a:solidFill>
            <a:srgbClr val="D0632A">
              <a:alpha val="8000"/>
            </a:srgbClr>
          </a:solidFill>
          <a:ln w="18000">
            <a:solidFill>
              <a:srgbClr val="D0632A">
                <a:alpha val="30000"/>
              </a:srgbClr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主動建議</a:t>
            </a:r>
          </a:p>
          <a:p>
            <a:pPr algn="ctr"/>
            <a:r>
              <a:rPr lang="zh-TW" sz="16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預警風險、建議行動</a:t>
            </a:r>
          </a:p>
        </p:txBody>
      </p:sp>
      <p:sp>
        <p:nvSpPr>
          <p:cNvPr id="33" name="RowBg3"/>
          <p:cNvSpPr/>
          <p:nvPr/>
        </p:nvSpPr>
        <p:spPr>
          <a:xfrm>
            <a:off x="342900" y="4057800"/>
            <a:ext cx="11505600" cy="793800"/>
          </a:xfrm>
          <a:prstGeom prst="rect">
            <a:avLst/>
          </a:prstGeom>
          <a:solidFill>
            <a:srgbClr val="F8F3EC"/>
          </a:solidFill>
          <a:ln w="0">
            <a:noFill/>
          </a:ln>
        </p:spPr>
        <p:txBody>
          <a:bodyPr/>
          <a:lstStyle/>
          <a:p>
            <a:endParaRPr 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Dim3"/>
          <p:cNvSpPr/>
          <p:nvPr/>
        </p:nvSpPr>
        <p:spPr>
          <a:xfrm>
            <a:off x="342900" y="4057800"/>
            <a:ext cx="1828800" cy="793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</a:t>
            </a:r>
          </a:p>
        </p:txBody>
      </p:sp>
      <p:sp>
        <p:nvSpPr>
          <p:cNvPr id="53" name="Bot3"/>
          <p:cNvSpPr/>
          <p:nvPr/>
        </p:nvSpPr>
        <p:spPr>
          <a:xfrm>
            <a:off x="2400300" y="4057800"/>
            <a:ext cx="4571400" cy="793800"/>
          </a:xfrm>
          <a:prstGeom prst="rect">
            <a:avLst/>
          </a:prstGeom>
          <a:noFill/>
          <a:ln w="18000">
            <a:solidFill>
              <a:srgbClr val="EDE5D8"/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單一平台綁定</a:t>
            </a:r>
          </a:p>
        </p:txBody>
      </p:sp>
      <p:sp>
        <p:nvSpPr>
          <p:cNvPr id="63" name="AI3"/>
          <p:cNvSpPr/>
          <p:nvPr/>
        </p:nvSpPr>
        <p:spPr>
          <a:xfrm>
            <a:off x="7086300" y="4057800"/>
            <a:ext cx="4571400" cy="793800"/>
          </a:xfrm>
          <a:prstGeom prst="rect">
            <a:avLst/>
          </a:prstGeom>
          <a:solidFill>
            <a:srgbClr val="D0632A">
              <a:alpha val="8000"/>
            </a:srgbClr>
          </a:solidFill>
          <a:ln w="18000">
            <a:solidFill>
              <a:srgbClr val="D0632A">
                <a:alpha val="30000"/>
              </a:srgbClr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串接 CRM/ERP/知識庫</a:t>
            </a:r>
          </a:p>
          <a:p>
            <a:pPr algn="ctr"/>
            <a:r>
              <a:rPr lang="zh-TW" sz="16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全局決策支援</a:t>
            </a:r>
          </a:p>
        </p:txBody>
      </p:sp>
      <p:sp>
        <p:nvSpPr>
          <p:cNvPr id="34" name="RowBg4"/>
          <p:cNvSpPr/>
          <p:nvPr/>
        </p:nvSpPr>
        <p:spPr>
          <a:xfrm>
            <a:off x="342900" y="4851600"/>
            <a:ext cx="11505600" cy="793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 sz="24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Dim4"/>
          <p:cNvSpPr/>
          <p:nvPr/>
        </p:nvSpPr>
        <p:spPr>
          <a:xfrm>
            <a:off x="342900" y="4851600"/>
            <a:ext cx="1828800" cy="793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學習進化</a:t>
            </a:r>
          </a:p>
        </p:txBody>
      </p:sp>
      <p:sp>
        <p:nvSpPr>
          <p:cNvPr id="54" name="Bot4"/>
          <p:cNvSpPr/>
          <p:nvPr/>
        </p:nvSpPr>
        <p:spPr>
          <a:xfrm>
            <a:off x="2400300" y="4851600"/>
            <a:ext cx="4571400" cy="793800"/>
          </a:xfrm>
          <a:prstGeom prst="rect">
            <a:avLst/>
          </a:prstGeom>
          <a:noFill/>
          <a:ln w="18000">
            <a:solidFill>
              <a:srgbClr val="EDE5D8"/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靜態規則</a:t>
            </a:r>
          </a:p>
          <a:p>
            <a:pPr algn="ctr"/>
            <a:r>
              <a:rPr lang="zh-TW" sz="1600" b="0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人工維護</a:t>
            </a:r>
            <a:endParaRPr lang="zh-TW" sz="1300" b="0" dirty="0">
              <a:solidFill>
                <a:srgbClr val="7A4F2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AI4"/>
          <p:cNvSpPr/>
          <p:nvPr/>
        </p:nvSpPr>
        <p:spPr>
          <a:xfrm>
            <a:off x="7086300" y="4851600"/>
            <a:ext cx="4571400" cy="793800"/>
          </a:xfrm>
          <a:prstGeom prst="rect">
            <a:avLst/>
          </a:prstGeom>
          <a:solidFill>
            <a:srgbClr val="D0632A">
              <a:alpha val="8000"/>
            </a:srgbClr>
          </a:solidFill>
          <a:ln w="18000">
            <a:solidFill>
              <a:srgbClr val="D0632A">
                <a:alpha val="30000"/>
              </a:srgbClr>
            </a:solidFill>
          </a:ln>
        </p:spPr>
        <p:txBody>
          <a:bodyPr lIns="152400" rIns="152400" anchor="ctr">
            <a:normAutofit/>
          </a:bodyPr>
          <a:lstStyle/>
          <a:p>
            <a:pPr algn="ctr"/>
            <a:r>
              <a:rPr lang="zh-TW" sz="16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RAG + 回饋學習</a:t>
            </a:r>
          </a:p>
          <a:p>
            <a:pPr algn="ctr"/>
            <a:r>
              <a:rPr lang="zh-TW" sz="16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持續自我進化</a:t>
            </a:r>
          </a:p>
        </p:txBody>
      </p:sp>
    </p:spTree>
    <p:extLst>
      <p:ext uri="{BB962C8B-B14F-4D97-AF65-F5344CB8AC3E}">
        <p14:creationId xmlns:p14="http://schemas.microsoft.com/office/powerpoint/2010/main" val="32111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255C7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第二章  </a:t>
            </a:r>
            <a:r>
              <a:rPr lang="zh-TW" sz="1100" b="0" dirty="0">
                <a:solidFill>
                  <a:srgbClr val="FFFFFF">
                    <a:alpha val="6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產業導入趨勢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42% 大型企業已開始遷移至智慧夥伴架構</a:t>
            </a:r>
          </a:p>
        </p:txBody>
      </p:sp>
      <p:sp>
        <p:nvSpPr>
          <p:cNvPr id="20" name="TopStat0"/>
          <p:cNvSpPr/>
          <p:nvPr/>
        </p:nvSpPr>
        <p:spPr>
          <a:xfrm>
            <a:off x="6553200" y="1219200"/>
            <a:ext cx="1714800" cy="762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sz="20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+25–35%</a:t>
            </a:r>
          </a:p>
          <a:p>
            <a:pPr algn="ctr"/>
            <a:r>
              <a:rPr lang="zh-TW" sz="10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員工生產力提升</a:t>
            </a:r>
          </a:p>
        </p:txBody>
      </p:sp>
      <p:sp>
        <p:nvSpPr>
          <p:cNvPr id="21" name="TopStat1"/>
          <p:cNvSpPr/>
          <p:nvPr/>
        </p:nvSpPr>
        <p:spPr>
          <a:xfrm>
            <a:off x="8420160" y="1219200"/>
            <a:ext cx="1714800" cy="762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sz="2000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+40%</a:t>
            </a:r>
          </a:p>
          <a:p>
            <a:pPr algn="ctr"/>
            <a:r>
              <a:rPr lang="zh-TW" sz="10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決策速度加快</a:t>
            </a:r>
          </a:p>
        </p:txBody>
      </p:sp>
      <p:sp>
        <p:nvSpPr>
          <p:cNvPr id="22" name="TopStat2"/>
          <p:cNvSpPr/>
          <p:nvPr/>
        </p:nvSpPr>
        <p:spPr>
          <a:xfrm>
            <a:off x="10287120" y="1219200"/>
            <a:ext cx="1714800" cy="76200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zh-TW" sz="20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+15–20pts</a:t>
            </a:r>
          </a:p>
          <a:p>
            <a:pPr algn="ctr"/>
            <a:r>
              <a:rPr lang="zh-TW" sz="10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客戶滿意度提升 (CSAT)</a:t>
            </a:r>
          </a:p>
        </p:txBody>
      </p:sp>
      <p:sp>
        <p:nvSpPr>
          <p:cNvPr id="90" name="Source"/>
          <p:cNvSpPr/>
          <p:nvPr/>
        </p:nvSpPr>
        <p:spPr>
          <a:xfrm>
            <a:off x="342900" y="5943600"/>
            <a:ext cx="11500000" cy="30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資料來源：Accenture 2026 全球調查、MIT Sloan Management Review</a:t>
            </a:r>
          </a:p>
        </p:txBody>
      </p:sp>
      <p:graphicFrame>
        <p:nvGraphicFramePr>
          <p:cNvPr id="100" name="BarChart"/>
          <p:cNvGraphicFramePr/>
          <p:nvPr>
            <p:extLst>
              <p:ext uri="{D42A27DB-BD31-4B8C-83A1-F6EECF244321}">
                <p14:modId xmlns:p14="http://schemas.microsoft.com/office/powerpoint/2010/main" val="84003753"/>
              </p:ext>
            </p:extLst>
          </p:nvPr>
        </p:nvGraphicFramePr>
        <p:xfrm>
          <a:off x="342900" y="2133600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0" name="Ctx0"/>
          <p:cNvSpPr/>
          <p:nvPr/>
        </p:nvSpPr>
        <p:spPr>
          <a:xfrm>
            <a:off x="6705600" y="2133600"/>
            <a:ext cx="5181600" cy="1066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255C78">
                <a:alpha val="30000"/>
              </a:srgbClr>
            </a:solidFill>
          </a:ln>
        </p:spPr>
        <p:txBody>
          <a:bodyPr lIns="228600" rIns="228600" anchor="ctr">
            <a:normAutofit/>
          </a:bodyPr>
          <a:lstStyle/>
          <a:p>
            <a:r>
              <a:rPr lang="zh-TW" sz="2800" b="1" dirty="0">
                <a:solidFill>
                  <a:srgbClr val="255C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42%  </a:t>
            </a:r>
            <a:r>
              <a:rPr lang="zh-TW" sz="14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大型企業已開始遷移至 AI 智慧助理架構</a:t>
            </a:r>
            <a:endParaRPr lang="zh-TW" sz="1300" b="0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來源：Accenture 2026</a:t>
            </a:r>
          </a:p>
        </p:txBody>
      </p:sp>
      <p:sp>
        <p:nvSpPr>
          <p:cNvPr id="51" name="Ctx1"/>
          <p:cNvSpPr/>
          <p:nvPr/>
        </p:nvSpPr>
        <p:spPr>
          <a:xfrm>
            <a:off x="6705600" y="3352800"/>
            <a:ext cx="5181600" cy="1066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255C78">
                <a:alpha val="30000"/>
              </a:srgbClr>
            </a:solidFill>
          </a:ln>
        </p:spPr>
        <p:txBody>
          <a:bodyPr lIns="228600" rIns="228600" anchor="ctr">
            <a:normAutofit/>
          </a:bodyPr>
          <a:lstStyle/>
          <a:p>
            <a:r>
              <a:rPr lang="zh-TW" sz="2800" b="1" dirty="0">
                <a:solidFill>
                  <a:srgbClr val="255C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3大  </a:t>
            </a:r>
            <a:r>
              <a:rPr lang="zh-TW" sz="14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最快導入產業：金融、醫療、製造</a:t>
            </a:r>
            <a:endParaRPr lang="zh-TW" sz="1300" b="0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來源：Accenture 2026</a:t>
            </a:r>
          </a:p>
        </p:txBody>
      </p:sp>
      <p:sp>
        <p:nvSpPr>
          <p:cNvPr id="52" name="Ctx2"/>
          <p:cNvSpPr/>
          <p:nvPr/>
        </p:nvSpPr>
        <p:spPr>
          <a:xfrm>
            <a:off x="6705600" y="4572000"/>
            <a:ext cx="5181600" cy="106680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8000">
            <a:solidFill>
              <a:srgbClr val="255C78">
                <a:alpha val="30000"/>
              </a:srgbClr>
            </a:solidFill>
          </a:ln>
        </p:spPr>
        <p:txBody>
          <a:bodyPr lIns="228600" rIns="228600" anchor="ctr">
            <a:normAutofit/>
          </a:bodyPr>
          <a:lstStyle/>
          <a:p>
            <a:r>
              <a:rPr lang="zh-TW" sz="2800" b="1" dirty="0">
                <a:solidFill>
                  <a:srgbClr val="255C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80%  </a:t>
            </a:r>
            <a:r>
              <a:rPr lang="zh-TW" sz="1400" b="0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Gartner 預測 2028 年企業擁有 AI 夥伴</a:t>
            </a:r>
            <a:endParaRPr lang="zh-TW" sz="1300" b="0" dirty="0">
              <a:solidFill>
                <a:srgbClr val="1E1A1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來源：Gartner 預測</a:t>
            </a:r>
          </a:p>
        </p:txBody>
      </p:sp>
    </p:spTree>
    <p:extLst>
      <p:ext uri="{BB962C8B-B14F-4D97-AF65-F5344CB8AC3E}">
        <p14:creationId xmlns:p14="http://schemas.microsoft.com/office/powerpoint/2010/main" val="78536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aderBg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1E1A14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itle"/>
          <p:cNvSpPr/>
          <p:nvPr/>
        </p:nvSpPr>
        <p:spPr>
          <a:xfrm>
            <a:off x="342900" y="114300"/>
            <a:ext cx="11200000" cy="83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1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第三章  </a:t>
            </a:r>
            <a:r>
              <a:rPr lang="zh-TW" sz="11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效益數據對決</a:t>
            </a:r>
          </a:p>
          <a:p>
            <a:r>
              <a:rPr lang="zh-TW" sz="32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聊天機器人 vs 智慧夥伴：效益數據對比</a:t>
            </a:r>
          </a:p>
        </p:txBody>
      </p:sp>
      <p:sp>
        <p:nvSpPr>
          <p:cNvPr id="90" name="Source"/>
          <p:cNvSpPr/>
          <p:nvPr/>
        </p:nvSpPr>
        <p:spPr>
          <a:xfrm>
            <a:off x="342900" y="5943600"/>
            <a:ext cx="11500000" cy="30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0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資料來源：Accenture、MIT Sloan、Deloitte、Harvard Business Review、McKinsey Global Institute</a:t>
            </a:r>
          </a:p>
        </p:txBody>
      </p:sp>
      <p:graphicFrame>
        <p:nvGraphicFramePr>
          <p:cNvPr id="100" name="CompChart"/>
          <p:cNvGraphicFramePr/>
          <p:nvPr>
            <p:extLst>
              <p:ext uri="{D42A27DB-BD31-4B8C-83A1-F6EECF244321}">
                <p14:modId xmlns:p14="http://schemas.microsoft.com/office/powerpoint/2010/main" val="1351028486"/>
              </p:ext>
            </p:extLst>
          </p:nvPr>
        </p:nvGraphicFramePr>
        <p:xfrm>
          <a:off x="342900" y="1219200"/>
          <a:ext cx="11505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ftBg"/>
          <p:cNvSpPr/>
          <p:nvPr/>
        </p:nvSpPr>
        <p:spPr>
          <a:xfrm>
            <a:off x="0" y="0"/>
            <a:ext cx="3657600" cy="6858000"/>
          </a:xfrm>
          <a:prstGeom prst="rect">
            <a:avLst/>
          </a:prstGeom>
          <a:gradFill>
            <a:gsLst>
              <a:gs pos="0">
                <a:srgbClr val="1E1A14"/>
              </a:gs>
              <a:gs pos="100000">
                <a:srgbClr val="2C1F10"/>
              </a:gs>
            </a:gsLst>
            <a:lin ang="16200000" scaled="0"/>
          </a:gra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Brand"/>
          <p:cNvSpPr/>
          <p:nvPr/>
        </p:nvSpPr>
        <p:spPr>
          <a:xfrm>
            <a:off x="228600" y="457200"/>
            <a:ext cx="32004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44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Doni</a:t>
            </a:r>
            <a:r>
              <a:rPr lang="zh-TW" sz="44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AI</a:t>
            </a:r>
          </a:p>
          <a:p>
            <a:r>
              <a:rPr lang="zh-TW" sz="14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企業智慧夥伴平台</a:t>
            </a:r>
          </a:p>
        </p:txBody>
      </p:sp>
      <p:sp>
        <p:nvSpPr>
          <p:cNvPr id="12" name="BrandLine"/>
          <p:cNvSpPr/>
          <p:nvPr/>
        </p:nvSpPr>
        <p:spPr>
          <a:xfrm>
            <a:off x="228600" y="1600200"/>
            <a:ext cx="3200400" cy="18288"/>
          </a:xfrm>
          <a:prstGeom prst="rect">
            <a:avLst/>
          </a:prstGeom>
          <a:gradFill>
            <a:gsLst>
              <a:gs pos="0">
                <a:srgbClr val="D0632A"/>
              </a:gs>
              <a:gs pos="100000">
                <a:srgbClr val="E8A83C"/>
              </a:gs>
            </a:gsLst>
            <a:lin ang="0" scaled="0"/>
          </a:gra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LeftDesc"/>
          <p:cNvSpPr/>
          <p:nvPr/>
        </p:nvSpPr>
        <p:spPr>
          <a:xfrm>
            <a:off x="228600" y="1752600"/>
            <a:ext cx="3200400" cy="3657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TW" sz="13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Doni AI 不是另一個聊天機器人——</a:t>
            </a:r>
          </a:p>
          <a:p>
            <a:pPr>
              <a:lnSpc>
                <a:spcPct val="120000"/>
              </a:lnSpc>
            </a:pPr>
            <a:r>
              <a:rPr lang="zh-TW" sz="1300" b="0" dirty="0">
                <a:solidFill>
                  <a:srgbClr val="C8B89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它是一個為企業量身打造的</a:t>
            </a:r>
          </a:p>
          <a:p>
            <a:pPr>
              <a:lnSpc>
                <a:spcPct val="120000"/>
              </a:lnSpc>
            </a:pPr>
            <a:r>
              <a:rPr lang="zh-TW" sz="16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智慧夥伴平台</a:t>
            </a:r>
          </a:p>
          <a:p>
            <a:pPr>
              <a:spcBef>
                <a:spcPts val="600"/>
              </a:spcBef>
            </a:pPr>
            <a:r>
              <a:rPr lang="zh-TW" sz="1200" b="0" dirty="0">
                <a:solidFill>
                  <a:srgbClr val="A090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澤宇聯合發展</a:t>
            </a:r>
          </a:p>
        </p:txBody>
      </p:sp>
      <p:sp>
        <p:nvSpPr>
          <p:cNvPr id="20" name="FeatBg0"/>
          <p:cNvSpPr/>
          <p:nvPr/>
        </p:nvSpPr>
        <p:spPr>
          <a:xfrm>
            <a:off x="3886200" y="152400"/>
            <a:ext cx="80772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eatAccent0"/>
          <p:cNvSpPr/>
          <p:nvPr/>
        </p:nvSpPr>
        <p:spPr>
          <a:xfrm>
            <a:off x="3886200" y="152400"/>
            <a:ext cx="114300" cy="1143000"/>
          </a:xfrm>
          <a:prstGeom prst="rect">
            <a:avLst/>
          </a:prstGeom>
          <a:solidFill>
            <a:srgbClr val="D0632A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FeatNum0"/>
          <p:cNvSpPr/>
          <p:nvPr/>
        </p:nvSpPr>
        <p:spPr>
          <a:xfrm>
            <a:off x="4069080" y="381000"/>
            <a:ext cx="457200" cy="457200"/>
          </a:xfrm>
          <a:prstGeom prst="ellipse">
            <a:avLst/>
          </a:prstGeom>
          <a:solidFill>
            <a:srgbClr val="D0632A">
              <a:alpha val="15000"/>
            </a:srgbClr>
          </a:solidFill>
          <a:ln w="18000">
            <a:solidFill>
              <a:srgbClr val="D0632A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en-US" sz="1000" b="1" dirty="0">
                <a:solidFill>
                  <a:srgbClr val="D0632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</a:p>
        </p:txBody>
      </p:sp>
      <p:sp>
        <p:nvSpPr>
          <p:cNvPr id="50" name="FeatText0"/>
          <p:cNvSpPr/>
          <p:nvPr/>
        </p:nvSpPr>
        <p:spPr>
          <a:xfrm>
            <a:off x="4617720" y="266700"/>
            <a:ext cx="71628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企業級知識引擎</a:t>
            </a:r>
          </a:p>
          <a:p>
            <a:endParaRPr lang="en-US" altLang="zh-TW" sz="1400" b="0" dirty="0">
              <a:solidFill>
                <a:srgbClr val="4A35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進階 RAG 架構，深度整合 SOP、FAQ、CRM，每個回答可溯源、可驗證，杜絕 AI 幻覺</a:t>
            </a:r>
          </a:p>
        </p:txBody>
      </p:sp>
      <p:sp>
        <p:nvSpPr>
          <p:cNvPr id="21" name="FeatBg1"/>
          <p:cNvSpPr/>
          <p:nvPr/>
        </p:nvSpPr>
        <p:spPr>
          <a:xfrm>
            <a:off x="3886200" y="1341120"/>
            <a:ext cx="80772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eatAccent1"/>
          <p:cNvSpPr/>
          <p:nvPr/>
        </p:nvSpPr>
        <p:spPr>
          <a:xfrm>
            <a:off x="3886200" y="1341120"/>
            <a:ext cx="114300" cy="1143000"/>
          </a:xfrm>
          <a:prstGeom prst="rect">
            <a:avLst/>
          </a:prstGeom>
          <a:solidFill>
            <a:srgbClr val="2F7A6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FeatNum1"/>
          <p:cNvSpPr/>
          <p:nvPr/>
        </p:nvSpPr>
        <p:spPr>
          <a:xfrm>
            <a:off x="4069080" y="1569720"/>
            <a:ext cx="457200" cy="457200"/>
          </a:xfrm>
          <a:prstGeom prst="ellipse">
            <a:avLst/>
          </a:prstGeom>
          <a:solidFill>
            <a:srgbClr val="2F7A68">
              <a:alpha val="15000"/>
            </a:srgbClr>
          </a:solidFill>
          <a:ln w="18000">
            <a:solidFill>
              <a:srgbClr val="2F7A68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en-US" sz="1000" b="1" dirty="0">
                <a:solidFill>
                  <a:srgbClr val="2F7A6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</a:p>
        </p:txBody>
      </p:sp>
      <p:sp>
        <p:nvSpPr>
          <p:cNvPr id="51" name="FeatText1"/>
          <p:cNvSpPr/>
          <p:nvPr/>
        </p:nvSpPr>
        <p:spPr>
          <a:xfrm>
            <a:off x="4617720" y="1455420"/>
            <a:ext cx="71628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多模態多語言多頻道</a:t>
            </a:r>
          </a:p>
          <a:p>
            <a:endParaRPr lang="en-US" altLang="zh-TW" sz="1400" b="0" dirty="0">
              <a:solidFill>
                <a:srgbClr val="4A35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繁中、英、日多語支援，整合 LINE、Teams、Slack，文字、語音、圖片全模態互動</a:t>
            </a:r>
          </a:p>
        </p:txBody>
      </p:sp>
      <p:sp>
        <p:nvSpPr>
          <p:cNvPr id="22" name="FeatBg2"/>
          <p:cNvSpPr/>
          <p:nvPr/>
        </p:nvSpPr>
        <p:spPr>
          <a:xfrm>
            <a:off x="3886200" y="2529840"/>
            <a:ext cx="80772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eatAccent2"/>
          <p:cNvSpPr/>
          <p:nvPr/>
        </p:nvSpPr>
        <p:spPr>
          <a:xfrm>
            <a:off x="3886200" y="2529840"/>
            <a:ext cx="114300" cy="1143000"/>
          </a:xfrm>
          <a:prstGeom prst="rect">
            <a:avLst/>
          </a:prstGeom>
          <a:solidFill>
            <a:srgbClr val="255C78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FeatNum2"/>
          <p:cNvSpPr/>
          <p:nvPr/>
        </p:nvSpPr>
        <p:spPr>
          <a:xfrm>
            <a:off x="4069080" y="2758440"/>
            <a:ext cx="457200" cy="457200"/>
          </a:xfrm>
          <a:prstGeom prst="ellipse">
            <a:avLst/>
          </a:prstGeom>
          <a:solidFill>
            <a:srgbClr val="255C78">
              <a:alpha val="15000"/>
            </a:srgbClr>
          </a:solidFill>
          <a:ln w="18000">
            <a:solidFill>
              <a:srgbClr val="255C78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en-US" sz="1000" b="1" dirty="0">
                <a:solidFill>
                  <a:srgbClr val="255C7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</a:p>
        </p:txBody>
      </p:sp>
      <p:sp>
        <p:nvSpPr>
          <p:cNvPr id="52" name="FeatText2"/>
          <p:cNvSpPr/>
          <p:nvPr/>
        </p:nvSpPr>
        <p:spPr>
          <a:xfrm>
            <a:off x="4617720" y="2644140"/>
            <a:ext cx="71628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可控性與治理能力</a:t>
            </a:r>
          </a:p>
          <a:p>
            <a:endParaRPr lang="en-US" altLang="zh-TW" sz="1400" b="0" dirty="0">
              <a:solidFill>
                <a:srgbClr val="4A35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精細權限控管、敏感詞過濾、稽核日誌，符合金融、醫療等高度受監管產業合規需求</a:t>
            </a:r>
          </a:p>
        </p:txBody>
      </p:sp>
      <p:sp>
        <p:nvSpPr>
          <p:cNvPr id="23" name="FeatBg3"/>
          <p:cNvSpPr/>
          <p:nvPr/>
        </p:nvSpPr>
        <p:spPr>
          <a:xfrm>
            <a:off x="3886200" y="3718560"/>
            <a:ext cx="80772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FeatAccent3"/>
          <p:cNvSpPr/>
          <p:nvPr/>
        </p:nvSpPr>
        <p:spPr>
          <a:xfrm>
            <a:off x="3886200" y="3718560"/>
            <a:ext cx="114300" cy="1143000"/>
          </a:xfrm>
          <a:prstGeom prst="rect">
            <a:avLst/>
          </a:prstGeom>
          <a:solidFill>
            <a:srgbClr val="E8A83C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FeatNum3"/>
          <p:cNvSpPr/>
          <p:nvPr/>
        </p:nvSpPr>
        <p:spPr>
          <a:xfrm>
            <a:off x="4069080" y="3947160"/>
            <a:ext cx="457200" cy="457200"/>
          </a:xfrm>
          <a:prstGeom prst="ellipse">
            <a:avLst/>
          </a:prstGeom>
          <a:solidFill>
            <a:srgbClr val="E8A83C">
              <a:alpha val="15000"/>
            </a:srgbClr>
          </a:solidFill>
          <a:ln w="18000">
            <a:solidFill>
              <a:srgbClr val="E8A83C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en-US" sz="1000" b="1" dirty="0">
                <a:solidFill>
                  <a:srgbClr val="E8A8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</a:p>
        </p:txBody>
      </p:sp>
      <p:sp>
        <p:nvSpPr>
          <p:cNvPr id="53" name="FeatText3"/>
          <p:cNvSpPr/>
          <p:nvPr/>
        </p:nvSpPr>
        <p:spPr>
          <a:xfrm>
            <a:off x="4617720" y="3832860"/>
            <a:ext cx="71628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快速部署・漸進擴展</a:t>
            </a:r>
          </a:p>
          <a:p>
            <a:endParaRPr lang="en-US" altLang="zh-TW" sz="1400" b="0" dirty="0">
              <a:solidFill>
                <a:srgbClr val="4A35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模組化架構，數週內完成部署，從單一客服場景擴展至內部知識管理、業務支援</a:t>
            </a:r>
          </a:p>
        </p:txBody>
      </p:sp>
      <p:sp>
        <p:nvSpPr>
          <p:cNvPr id="24" name="FeatBg4"/>
          <p:cNvSpPr/>
          <p:nvPr/>
        </p:nvSpPr>
        <p:spPr>
          <a:xfrm>
            <a:off x="3886200" y="4907280"/>
            <a:ext cx="8077200" cy="1143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FeatAccent4"/>
          <p:cNvSpPr/>
          <p:nvPr/>
        </p:nvSpPr>
        <p:spPr>
          <a:xfrm>
            <a:off x="3886200" y="4907280"/>
            <a:ext cx="114300" cy="1143000"/>
          </a:xfrm>
          <a:prstGeom prst="rect">
            <a:avLst/>
          </a:prstGeom>
          <a:solidFill>
            <a:srgbClr val="7A4F2E"/>
          </a:solidFill>
          <a:ln w="0">
            <a:noFill/>
          </a:ln>
        </p:spPr>
        <p:txBody>
          <a:bodyPr/>
          <a:lstStyle/>
          <a:p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FeatNum4"/>
          <p:cNvSpPr/>
          <p:nvPr/>
        </p:nvSpPr>
        <p:spPr>
          <a:xfrm>
            <a:off x="4069080" y="5135880"/>
            <a:ext cx="457200" cy="457200"/>
          </a:xfrm>
          <a:prstGeom prst="ellipse">
            <a:avLst/>
          </a:prstGeom>
          <a:solidFill>
            <a:srgbClr val="7A4F2E">
              <a:alpha val="15000"/>
            </a:srgbClr>
          </a:solidFill>
          <a:ln w="18000">
            <a:solidFill>
              <a:srgbClr val="7A4F2E"/>
            </a:solidFill>
          </a:ln>
        </p:spPr>
        <p:txBody>
          <a:bodyPr anchor="ctr">
            <a:normAutofit fontScale="92500"/>
          </a:bodyPr>
          <a:lstStyle/>
          <a:p>
            <a:pPr algn="ctr"/>
            <a:r>
              <a:rPr lang="en-US" sz="1000" b="1" dirty="0">
                <a:solidFill>
                  <a:srgbClr val="7A4F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</a:t>
            </a:r>
          </a:p>
        </p:txBody>
      </p:sp>
      <p:sp>
        <p:nvSpPr>
          <p:cNvPr id="54" name="FeatText4"/>
          <p:cNvSpPr/>
          <p:nvPr/>
        </p:nvSpPr>
        <p:spPr>
          <a:xfrm>
            <a:off x="4617720" y="5021580"/>
            <a:ext cx="716280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r>
              <a:rPr lang="zh-TW" sz="1800" b="1" dirty="0">
                <a:solidFill>
                  <a:srgbClr val="1E1A1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在地化服務與持續優化</a:t>
            </a:r>
          </a:p>
          <a:p>
            <a:endParaRPr lang="en-US" altLang="zh-TW" sz="1400" b="0" dirty="0">
              <a:solidFill>
                <a:srgbClr val="4A352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sz="1400" b="0" dirty="0">
                <a:solidFill>
                  <a:srgbClr val="4A352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台灣本土團隊理解在地法規與產業需求，包含導入顧問、知識庫建置與持續調校</a:t>
            </a:r>
          </a:p>
        </p:txBody>
      </p:sp>
    </p:spTree>
    <p:extLst>
      <p:ext uri="{BB962C8B-B14F-4D97-AF65-F5344CB8AC3E}">
        <p14:creationId xmlns:p14="http://schemas.microsoft.com/office/powerpoint/2010/main" val="12740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 [1774357353934]">
  <a:themeElements>
    <a:clrScheme name="Zeyuud AI">
      <a:dk1>
        <a:srgbClr val="1E1A14"/>
      </a:dk1>
      <a:lt1>
        <a:srgbClr val="F8F3EC"/>
      </a:lt1>
      <a:dk2>
        <a:srgbClr val="4A3520"/>
      </a:dk2>
      <a:lt2>
        <a:srgbClr val="EDE5D8"/>
      </a:lt2>
      <a:accent1>
        <a:srgbClr val="D0632A"/>
      </a:accent1>
      <a:accent2>
        <a:srgbClr val="E8A83C"/>
      </a:accent2>
      <a:accent3>
        <a:srgbClr val="2F7A68"/>
      </a:accent3>
      <a:accent4>
        <a:srgbClr val="7A4F2E"/>
      </a:accent4>
      <a:accent5>
        <a:srgbClr val="B04D20"/>
      </a:accent5>
      <a:accent6>
        <a:srgbClr val="255C78"/>
      </a:accent6>
      <a:hlink>
        <a:srgbClr val="0563C1"/>
      </a:hlink>
      <a:folHlink>
        <a:srgbClr val="954F72"/>
      </a:folHlink>
    </a:clrScheme>
    <a:fontScheme name="Zeyuud AI Fonts">
      <a:majorFont>
        <a:latin typeface="Calibri" panose="020F0302020204030204"/>
        <a:ea typeface="Noto Sans TC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TC" panose="020F0502020204030204"/>
        <a:ea typeface="Noto Sans TC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9C92508-153E-487C-90CF-D4AEDD3894CC}">
  <we:reference id="wa200010001" version="1.0.0.1" store="en-US" storeType="OMEX"/>
  <we:alternateReferences>
    <we:reference id="WA200010001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1273</Words>
  <Application>Microsoft Office PowerPoint</Application>
  <PresentationFormat>寬螢幕</PresentationFormat>
  <Paragraphs>212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Noto Sans TC</vt:lpstr>
      <vt:lpstr>微軟正黑體</vt:lpstr>
      <vt:lpstr>Arial</vt:lpstr>
      <vt:lpstr>Calibri</vt:lpstr>
      <vt:lpstr>Office 佈景主題 [1774357353934]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少澤 吳</dc:creator>
  <cp:lastModifiedBy>少澤 吳</cp:lastModifiedBy>
  <cp:revision>19</cp:revision>
  <dcterms:created xsi:type="dcterms:W3CDTF">2026-03-24T12:33:23Z</dcterms:created>
  <dcterms:modified xsi:type="dcterms:W3CDTF">2026-03-24T14:02:51Z</dcterms:modified>
</cp:coreProperties>
</file>